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1"/>
  </p:sldMasterIdLst>
  <p:notesMasterIdLst>
    <p:notesMasterId r:id="rId52"/>
  </p:notesMasterIdLst>
  <p:sldIdLst>
    <p:sldId id="256" r:id="rId2"/>
    <p:sldId id="293" r:id="rId3"/>
    <p:sldId id="257" r:id="rId4"/>
    <p:sldId id="292" r:id="rId5"/>
    <p:sldId id="258" r:id="rId6"/>
    <p:sldId id="294" r:id="rId7"/>
    <p:sldId id="259" r:id="rId8"/>
    <p:sldId id="260" r:id="rId9"/>
    <p:sldId id="264" r:id="rId10"/>
    <p:sldId id="295" r:id="rId11"/>
    <p:sldId id="296" r:id="rId12"/>
    <p:sldId id="297" r:id="rId13"/>
    <p:sldId id="261" r:id="rId14"/>
    <p:sldId id="298" r:id="rId15"/>
    <p:sldId id="262" r:id="rId16"/>
    <p:sldId id="263" r:id="rId17"/>
    <p:sldId id="299" r:id="rId18"/>
    <p:sldId id="300" r:id="rId19"/>
    <p:sldId id="266" r:id="rId20"/>
    <p:sldId id="301" r:id="rId21"/>
    <p:sldId id="303" r:id="rId22"/>
    <p:sldId id="304" r:id="rId23"/>
    <p:sldId id="302" r:id="rId24"/>
    <p:sldId id="267" r:id="rId25"/>
    <p:sldId id="268" r:id="rId26"/>
    <p:sldId id="269" r:id="rId27"/>
    <p:sldId id="270" r:id="rId28"/>
    <p:sldId id="271" r:id="rId29"/>
    <p:sldId id="272" r:id="rId30"/>
    <p:sldId id="273" r:id="rId31"/>
    <p:sldId id="274" r:id="rId32"/>
    <p:sldId id="275" r:id="rId33"/>
    <p:sldId id="276" r:id="rId34"/>
    <p:sldId id="277" r:id="rId35"/>
    <p:sldId id="291" r:id="rId36"/>
    <p:sldId id="278" r:id="rId37"/>
    <p:sldId id="279" r:id="rId38"/>
    <p:sldId id="281" r:id="rId39"/>
    <p:sldId id="280" r:id="rId40"/>
    <p:sldId id="282" r:id="rId41"/>
    <p:sldId id="283" r:id="rId42"/>
    <p:sldId id="284" r:id="rId43"/>
    <p:sldId id="285" r:id="rId44"/>
    <p:sldId id="286" r:id="rId45"/>
    <p:sldId id="287" r:id="rId46"/>
    <p:sldId id="305" r:id="rId47"/>
    <p:sldId id="288" r:id="rId48"/>
    <p:sldId id="289" r:id="rId49"/>
    <p:sldId id="290" r:id="rId50"/>
    <p:sldId id="306" r:id="rId51"/>
  </p:sldIdLst>
  <p:sldSz cx="9144000" cy="6858000" type="screen4x3"/>
  <p:notesSz cx="6858000" cy="9144000"/>
  <p:embeddedFontLst>
    <p:embeddedFont>
      <p:font typeface="Arial Unicode MS" panose="020B0604020202020204" pitchFamily="34" charset="-128"/>
      <p:regular r:id="rId53"/>
    </p:embeddedFont>
    <p:embeddedFont>
      <p:font typeface="Calibri" panose="020F0502020204030204" pitchFamily="34" charset="0"/>
      <p:regular r:id="rId54"/>
      <p:bold r:id="rId55"/>
      <p:italic r:id="rId56"/>
      <p:boldItalic r:id="rId57"/>
    </p:embeddedFont>
    <p:embeddedFont>
      <p:font typeface="Papyrus" panose="03070502060502030205" pitchFamily="66" charset="0"/>
      <p:regular r:id="rId58"/>
    </p:embeddedFont>
    <p:embeddedFont>
      <p:font typeface="Crimes Times Six" panose="02000500000000000000" pitchFamily="2" charset="0"/>
      <p:regular r:id="rId59"/>
    </p:embeddedFont>
    <p:embeddedFont>
      <p:font typeface="Candara" panose="020E0502030303020204" pitchFamily="34" charset="0"/>
      <p:regular r:id="rId60"/>
      <p:bold r:id="rId61"/>
      <p:italic r:id="rId62"/>
      <p:boldItalic r:id="rId63"/>
    </p:embeddedFont>
    <p:embeddedFont>
      <p:font typeface="Berlin Sans FB Demi" panose="020E0802020502020306" pitchFamily="34" charset="0"/>
      <p:bold r:id="rId64"/>
    </p:embeddedFont>
    <p:embeddedFont>
      <p:font typeface="Trajanus Roman" panose="02020500000000000000" pitchFamily="18" charset="0"/>
      <p:regular r:id="rId65"/>
    </p:embeddedFont>
    <p:embeddedFont>
      <p:font typeface="Bloody" pitchFamily="2" charset="0"/>
      <p:regular r:id="rId66"/>
    </p:embeddedFont>
    <p:embeddedFont>
      <p:font typeface="Bradley Hand ITC" panose="03070402050302030203" pitchFamily="66" charset="0"/>
      <p:regular r:id="rId67"/>
    </p:embeddedFont>
  </p:embeddedFontLst>
  <p:defaultTextStyle>
    <a:defPPr>
      <a:defRPr lang="en-US"/>
    </a:defPPr>
    <a:lvl1pPr algn="ctr" rtl="0" fontAlgn="base">
      <a:spcBef>
        <a:spcPct val="20000"/>
      </a:spcBef>
      <a:spcAft>
        <a:spcPct val="0"/>
      </a:spcAft>
      <a:defRPr sz="3600" kern="1200">
        <a:solidFill>
          <a:srgbClr val="FFFFFF"/>
        </a:solidFill>
        <a:latin typeface="Arial" charset="0"/>
        <a:ea typeface="+mn-ea"/>
        <a:cs typeface="+mn-cs"/>
      </a:defRPr>
    </a:lvl1pPr>
    <a:lvl2pPr marL="457200" algn="ctr" rtl="0" fontAlgn="base">
      <a:spcBef>
        <a:spcPct val="20000"/>
      </a:spcBef>
      <a:spcAft>
        <a:spcPct val="0"/>
      </a:spcAft>
      <a:defRPr sz="3600" kern="1200">
        <a:solidFill>
          <a:srgbClr val="FFFFFF"/>
        </a:solidFill>
        <a:latin typeface="Arial" charset="0"/>
        <a:ea typeface="+mn-ea"/>
        <a:cs typeface="+mn-cs"/>
      </a:defRPr>
    </a:lvl2pPr>
    <a:lvl3pPr marL="914400" algn="ctr" rtl="0" fontAlgn="base">
      <a:spcBef>
        <a:spcPct val="20000"/>
      </a:spcBef>
      <a:spcAft>
        <a:spcPct val="0"/>
      </a:spcAft>
      <a:defRPr sz="3600" kern="1200">
        <a:solidFill>
          <a:srgbClr val="FFFFFF"/>
        </a:solidFill>
        <a:latin typeface="Arial" charset="0"/>
        <a:ea typeface="+mn-ea"/>
        <a:cs typeface="+mn-cs"/>
      </a:defRPr>
    </a:lvl3pPr>
    <a:lvl4pPr marL="1371600" algn="ctr" rtl="0" fontAlgn="base">
      <a:spcBef>
        <a:spcPct val="20000"/>
      </a:spcBef>
      <a:spcAft>
        <a:spcPct val="0"/>
      </a:spcAft>
      <a:defRPr sz="3600" kern="1200">
        <a:solidFill>
          <a:srgbClr val="FFFFFF"/>
        </a:solidFill>
        <a:latin typeface="Arial" charset="0"/>
        <a:ea typeface="+mn-ea"/>
        <a:cs typeface="+mn-cs"/>
      </a:defRPr>
    </a:lvl4pPr>
    <a:lvl5pPr marL="1828800" algn="ctr" rtl="0" fontAlgn="base">
      <a:spcBef>
        <a:spcPct val="20000"/>
      </a:spcBef>
      <a:spcAft>
        <a:spcPct val="0"/>
      </a:spcAft>
      <a:defRPr sz="3600" kern="1200">
        <a:solidFill>
          <a:srgbClr val="FFFFFF"/>
        </a:solidFill>
        <a:latin typeface="Arial" charset="0"/>
        <a:ea typeface="+mn-ea"/>
        <a:cs typeface="+mn-cs"/>
      </a:defRPr>
    </a:lvl5pPr>
    <a:lvl6pPr marL="2286000" algn="l" defTabSz="914400" rtl="0" eaLnBrk="1" latinLnBrk="0" hangingPunct="1">
      <a:defRPr sz="3600" kern="1200">
        <a:solidFill>
          <a:srgbClr val="FFFFFF"/>
        </a:solidFill>
        <a:latin typeface="Arial" charset="0"/>
        <a:ea typeface="+mn-ea"/>
        <a:cs typeface="+mn-cs"/>
      </a:defRPr>
    </a:lvl6pPr>
    <a:lvl7pPr marL="2743200" algn="l" defTabSz="914400" rtl="0" eaLnBrk="1" latinLnBrk="0" hangingPunct="1">
      <a:defRPr sz="3600" kern="1200">
        <a:solidFill>
          <a:srgbClr val="FFFFFF"/>
        </a:solidFill>
        <a:latin typeface="Arial" charset="0"/>
        <a:ea typeface="+mn-ea"/>
        <a:cs typeface="+mn-cs"/>
      </a:defRPr>
    </a:lvl7pPr>
    <a:lvl8pPr marL="3200400" algn="l" defTabSz="914400" rtl="0" eaLnBrk="1" latinLnBrk="0" hangingPunct="1">
      <a:defRPr sz="3600" kern="1200">
        <a:solidFill>
          <a:srgbClr val="FFFFFF"/>
        </a:solidFill>
        <a:latin typeface="Arial" charset="0"/>
        <a:ea typeface="+mn-ea"/>
        <a:cs typeface="+mn-cs"/>
      </a:defRPr>
    </a:lvl8pPr>
    <a:lvl9pPr marL="3657600" algn="l" defTabSz="914400" rtl="0" eaLnBrk="1" latinLnBrk="0" hangingPunct="1">
      <a:defRPr sz="3600"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66FF99"/>
    <a:srgbClr val="66FF66"/>
    <a:srgbClr val="66FFFF"/>
    <a:srgbClr val="FF6600"/>
    <a:srgbClr val="FFFF00"/>
    <a:srgbClr val="FFFF99"/>
    <a:srgbClr val="FDCBF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40" autoAdjust="0"/>
  </p:normalViewPr>
  <p:slideViewPr>
    <p:cSldViewPr>
      <p:cViewPr varScale="1">
        <p:scale>
          <a:sx n="57" d="100"/>
          <a:sy n="57" d="100"/>
        </p:scale>
        <p:origin x="-17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D7E69-757E-4245-8311-B1BAB08D482F}" type="datetimeFigureOut">
              <a:rPr lang="en-US" smtClean="0"/>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1774D-E1EE-42FF-A2F5-FC9264D06DD5}" type="slidenum">
              <a:rPr lang="en-US" smtClean="0"/>
              <a:t>‹#›</a:t>
            </a:fld>
            <a:endParaRPr lang="en-US"/>
          </a:p>
        </p:txBody>
      </p:sp>
    </p:spTree>
    <p:extLst>
      <p:ext uri="{BB962C8B-B14F-4D97-AF65-F5344CB8AC3E}">
        <p14:creationId xmlns:p14="http://schemas.microsoft.com/office/powerpoint/2010/main" val="12071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2</a:t>
            </a:fld>
            <a:endParaRPr lang="en-US"/>
          </a:p>
        </p:txBody>
      </p:sp>
    </p:spTree>
    <p:extLst>
      <p:ext uri="{BB962C8B-B14F-4D97-AF65-F5344CB8AC3E}">
        <p14:creationId xmlns:p14="http://schemas.microsoft.com/office/powerpoint/2010/main" val="42207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a:pPr/>
              <a:t>17</a:t>
            </a:fld>
            <a:endParaRPr lang="en-US"/>
          </a:p>
        </p:txBody>
      </p:sp>
    </p:spTree>
    <p:extLst>
      <p:ext uri="{BB962C8B-B14F-4D97-AF65-F5344CB8AC3E}">
        <p14:creationId xmlns:p14="http://schemas.microsoft.com/office/powerpoint/2010/main" val="376667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19</a:t>
            </a:fld>
            <a:endParaRPr lang="en-US"/>
          </a:p>
        </p:txBody>
      </p:sp>
    </p:spTree>
    <p:extLst>
      <p:ext uri="{BB962C8B-B14F-4D97-AF65-F5344CB8AC3E}">
        <p14:creationId xmlns:p14="http://schemas.microsoft.com/office/powerpoint/2010/main" val="120941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20</a:t>
            </a:fld>
            <a:endParaRPr lang="en-US"/>
          </a:p>
        </p:txBody>
      </p:sp>
    </p:spTree>
    <p:extLst>
      <p:ext uri="{BB962C8B-B14F-4D97-AF65-F5344CB8AC3E}">
        <p14:creationId xmlns:p14="http://schemas.microsoft.com/office/powerpoint/2010/main" val="367931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a:pPr/>
              <a:t>21</a:t>
            </a:fld>
            <a:endParaRPr lang="en-US"/>
          </a:p>
        </p:txBody>
      </p:sp>
    </p:spTree>
    <p:extLst>
      <p:ext uri="{BB962C8B-B14F-4D97-AF65-F5344CB8AC3E}">
        <p14:creationId xmlns:p14="http://schemas.microsoft.com/office/powerpoint/2010/main" val="367931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a:pPr/>
              <a:t>22</a:t>
            </a:fld>
            <a:endParaRPr lang="en-US"/>
          </a:p>
        </p:txBody>
      </p:sp>
    </p:spTree>
    <p:extLst>
      <p:ext uri="{BB962C8B-B14F-4D97-AF65-F5344CB8AC3E}">
        <p14:creationId xmlns:p14="http://schemas.microsoft.com/office/powerpoint/2010/main" val="111575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23</a:t>
            </a:fld>
            <a:endParaRPr lang="en-US"/>
          </a:p>
        </p:txBody>
      </p:sp>
    </p:spTree>
    <p:extLst>
      <p:ext uri="{BB962C8B-B14F-4D97-AF65-F5344CB8AC3E}">
        <p14:creationId xmlns:p14="http://schemas.microsoft.com/office/powerpoint/2010/main" val="111575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24</a:t>
            </a:fld>
            <a:endParaRPr lang="en-US"/>
          </a:p>
        </p:txBody>
      </p:sp>
    </p:spTree>
    <p:extLst>
      <p:ext uri="{BB962C8B-B14F-4D97-AF65-F5344CB8AC3E}">
        <p14:creationId xmlns:p14="http://schemas.microsoft.com/office/powerpoint/2010/main" val="3642784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42</a:t>
            </a:fld>
            <a:endParaRPr lang="en-US"/>
          </a:p>
        </p:txBody>
      </p:sp>
    </p:spTree>
    <p:extLst>
      <p:ext uri="{BB962C8B-B14F-4D97-AF65-F5344CB8AC3E}">
        <p14:creationId xmlns:p14="http://schemas.microsoft.com/office/powerpoint/2010/main" val="108895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a:pPr/>
              <a:t>46</a:t>
            </a:fld>
            <a:endParaRPr lang="en-US"/>
          </a:p>
        </p:txBody>
      </p:sp>
    </p:spTree>
    <p:extLst>
      <p:ext uri="{BB962C8B-B14F-4D97-AF65-F5344CB8AC3E}">
        <p14:creationId xmlns:p14="http://schemas.microsoft.com/office/powerpoint/2010/main" val="3310932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47</a:t>
            </a:fld>
            <a:endParaRPr lang="en-US"/>
          </a:p>
        </p:txBody>
      </p:sp>
    </p:spTree>
    <p:extLst>
      <p:ext uri="{BB962C8B-B14F-4D97-AF65-F5344CB8AC3E}">
        <p14:creationId xmlns:p14="http://schemas.microsoft.com/office/powerpoint/2010/main" val="331093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alt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4</a:t>
            </a:fld>
            <a:endParaRPr lang="en-US"/>
          </a:p>
        </p:txBody>
      </p:sp>
    </p:spTree>
    <p:extLst>
      <p:ext uri="{BB962C8B-B14F-4D97-AF65-F5344CB8AC3E}">
        <p14:creationId xmlns:p14="http://schemas.microsoft.com/office/powerpoint/2010/main" val="470586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49</a:t>
            </a:fld>
            <a:endParaRPr lang="en-US"/>
          </a:p>
        </p:txBody>
      </p:sp>
    </p:spTree>
    <p:extLst>
      <p:ext uri="{BB962C8B-B14F-4D97-AF65-F5344CB8AC3E}">
        <p14:creationId xmlns:p14="http://schemas.microsoft.com/office/powerpoint/2010/main" val="417121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5</a:t>
            </a:fld>
            <a:endParaRPr lang="en-US"/>
          </a:p>
        </p:txBody>
      </p:sp>
    </p:spTree>
    <p:extLst>
      <p:ext uri="{BB962C8B-B14F-4D97-AF65-F5344CB8AC3E}">
        <p14:creationId xmlns:p14="http://schemas.microsoft.com/office/powerpoint/2010/main" val="273233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7</a:t>
            </a:fld>
            <a:endParaRPr lang="en-US"/>
          </a:p>
        </p:txBody>
      </p:sp>
    </p:spTree>
    <p:extLst>
      <p:ext uri="{BB962C8B-B14F-4D97-AF65-F5344CB8AC3E}">
        <p14:creationId xmlns:p14="http://schemas.microsoft.com/office/powerpoint/2010/main" val="251483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8</a:t>
            </a:fld>
            <a:endParaRPr lang="en-US"/>
          </a:p>
        </p:txBody>
      </p:sp>
    </p:spTree>
    <p:extLst>
      <p:ext uri="{BB962C8B-B14F-4D97-AF65-F5344CB8AC3E}">
        <p14:creationId xmlns:p14="http://schemas.microsoft.com/office/powerpoint/2010/main" val="397270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11</a:t>
            </a:fld>
            <a:endParaRPr lang="en-US"/>
          </a:p>
        </p:txBody>
      </p:sp>
    </p:spTree>
    <p:extLst>
      <p:ext uri="{BB962C8B-B14F-4D97-AF65-F5344CB8AC3E}">
        <p14:creationId xmlns:p14="http://schemas.microsoft.com/office/powerpoint/2010/main" val="218430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13</a:t>
            </a:fld>
            <a:endParaRPr lang="en-US"/>
          </a:p>
        </p:txBody>
      </p:sp>
    </p:spTree>
    <p:extLst>
      <p:ext uri="{BB962C8B-B14F-4D97-AF65-F5344CB8AC3E}">
        <p14:creationId xmlns:p14="http://schemas.microsoft.com/office/powerpoint/2010/main" val="355651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14</a:t>
            </a:fld>
            <a:endParaRPr lang="en-US"/>
          </a:p>
        </p:txBody>
      </p:sp>
    </p:spTree>
    <p:extLst>
      <p:ext uri="{BB962C8B-B14F-4D97-AF65-F5344CB8AC3E}">
        <p14:creationId xmlns:p14="http://schemas.microsoft.com/office/powerpoint/2010/main" val="2895448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1774D-E1EE-42FF-A2F5-FC9264D06DD5}" type="slidenum">
              <a:rPr lang="en-US" smtClean="0"/>
              <a:t>16</a:t>
            </a:fld>
            <a:endParaRPr lang="en-US"/>
          </a:p>
        </p:txBody>
      </p:sp>
    </p:spTree>
    <p:extLst>
      <p:ext uri="{BB962C8B-B14F-4D97-AF65-F5344CB8AC3E}">
        <p14:creationId xmlns:p14="http://schemas.microsoft.com/office/powerpoint/2010/main" val="376667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revelationandcreation.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600200" y="1524000"/>
            <a:ext cx="6096000" cy="187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a:lvl1pPr>
          </a:lstStyle>
          <a:p>
            <a:pPr lvl="0"/>
            <a:r>
              <a:rPr lang="en-US" altLang="en-US" noProof="0" smtClean="0"/>
              <a:t>Click to edit Master title style</a:t>
            </a:r>
          </a:p>
        </p:txBody>
      </p:sp>
      <p:sp>
        <p:nvSpPr>
          <p:cNvPr id="15363"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pPr lvl="0"/>
            <a:r>
              <a:rPr lang="en-US" altLang="en-US" noProof="0" smtClean="0"/>
              <a:t>Click to edit Master subtitle style</a:t>
            </a:r>
          </a:p>
        </p:txBody>
      </p:sp>
      <p:sp>
        <p:nvSpPr>
          <p:cNvPr id="15364" name="Rectangle 4"/>
          <p:cNvSpPr>
            <a:spLocks noGrp="1" noChangeArrowheads="1"/>
          </p:cNvSpPr>
          <p:nvPr>
            <p:ph type="dt" sz="half" idx="2"/>
          </p:nvPr>
        </p:nvSpPr>
        <p:spPr/>
        <p:txBody>
          <a:bodyPr/>
          <a:lstStyle>
            <a:lvl1pPr>
              <a:defRPr>
                <a:solidFill>
                  <a:schemeClr val="tx1"/>
                </a:solidFill>
              </a:defRPr>
            </a:lvl1pPr>
          </a:lstStyle>
          <a:p>
            <a:endParaRPr lang="en-US" altLang="en-US"/>
          </a:p>
        </p:txBody>
      </p:sp>
      <p:sp>
        <p:nvSpPr>
          <p:cNvPr id="15365" name="Rectangle 5"/>
          <p:cNvSpPr>
            <a:spLocks noGrp="1" noChangeArrowheads="1"/>
          </p:cNvSpPr>
          <p:nvPr>
            <p:ph type="ftr" sz="quarter" idx="3"/>
          </p:nvPr>
        </p:nvSpPr>
        <p:spPr>
          <a:xfrm>
            <a:off x="2667000" y="6248400"/>
            <a:ext cx="3810000" cy="457200"/>
          </a:xfrm>
        </p:spPr>
        <p:txBody>
          <a:bodyPr/>
          <a:lstStyle>
            <a:lvl1pPr>
              <a:defRPr i="1">
                <a:solidFill>
                  <a:schemeClr val="tx1"/>
                </a:solidFill>
              </a:defRPr>
            </a:lvl1pPr>
          </a:lstStyle>
          <a:p>
            <a:r>
              <a:rPr lang="en-US" altLang="en-US"/>
              <a:t>Wallace, Steven J.</a:t>
            </a:r>
            <a:r>
              <a:rPr lang="en-US" altLang="en-US" i="0"/>
              <a:t>  www.revelationandcreation.com</a:t>
            </a:r>
          </a:p>
        </p:txBody>
      </p:sp>
      <p:sp>
        <p:nvSpPr>
          <p:cNvPr id="15366" name="Rectangle 6"/>
          <p:cNvSpPr>
            <a:spLocks noGrp="1" noChangeArrowheads="1"/>
          </p:cNvSpPr>
          <p:nvPr>
            <p:ph type="sldNum" sz="quarter" idx="4"/>
          </p:nvPr>
        </p:nvSpPr>
        <p:spPr/>
        <p:txBody>
          <a:bodyPr/>
          <a:lstStyle>
            <a:lvl1pPr>
              <a:defRPr>
                <a:solidFill>
                  <a:schemeClr val="tx1"/>
                </a:solidFill>
              </a:defRPr>
            </a:lvl1pPr>
          </a:lstStyle>
          <a:p>
            <a:fld id="{5228AD06-13C4-4BD0-BDD9-ADC844B7540D}" type="slidenum">
              <a:rPr lang="en-US" altLang="en-US"/>
              <a:pPr/>
              <a:t>‹#›</a:t>
            </a:fld>
            <a:endParaRPr lang="en-US" altLang="en-US"/>
          </a:p>
        </p:txBody>
      </p:sp>
      <p:sp>
        <p:nvSpPr>
          <p:cNvPr id="15367" name="Rectangle 7">
            <a:hlinkClick r:id="rId2"/>
          </p:cNvPr>
          <p:cNvSpPr>
            <a:spLocks noChangeArrowheads="1"/>
          </p:cNvSpPr>
          <p:nvPr userDrawn="1"/>
        </p:nvSpPr>
        <p:spPr bwMode="auto">
          <a:xfrm>
            <a:off x="2590800" y="6248400"/>
            <a:ext cx="396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1000">
                                          <p:stCondLst>
                                            <p:cond delay="0"/>
                                          </p:stCondLst>
                                        </p:cTn>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stCondLst>
                                            <p:cond delay="0"/>
                                          </p:stCondLst>
                                        </p:cTn>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5363"/>
                        </p:tgtEl>
                        <p:attrNameLst>
                          <p:attrName>style.visibility</p:attrName>
                        </p:attrNameLst>
                      </p:cBhvr>
                      <p:to>
                        <p:strVal val="visible"/>
                      </p:to>
                    </p:set>
                    <p:animEffect transition="in" filter="fade">
                      <p:cBhvr>
                        <p:cTn dur="500">
                          <p:stCondLst>
                            <p:cond delay="0"/>
                          </p:stCondLst>
                        </p:cTn>
                        <p:tgtEl>
                          <p:spTgt spid="1536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A53CF6-6D12-47D2-87E0-7D7A8114872A}" type="slidenum">
              <a:rPr lang="en-US" altLang="en-US"/>
              <a:pPr/>
              <a:t>‹#›</a:t>
            </a:fld>
            <a:endParaRPr lang="en-US" altLang="en-US"/>
          </a:p>
        </p:txBody>
      </p:sp>
    </p:spTree>
    <p:extLst>
      <p:ext uri="{BB962C8B-B14F-4D97-AF65-F5344CB8AC3E}">
        <p14:creationId xmlns:p14="http://schemas.microsoft.com/office/powerpoint/2010/main" val="113038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866A81-7689-4BDF-A84A-6583A476D562}" type="slidenum">
              <a:rPr lang="en-US" altLang="en-US"/>
              <a:pPr/>
              <a:t>‹#›</a:t>
            </a:fld>
            <a:endParaRPr lang="en-US" altLang="en-US"/>
          </a:p>
        </p:txBody>
      </p:sp>
    </p:spTree>
    <p:extLst>
      <p:ext uri="{BB962C8B-B14F-4D97-AF65-F5344CB8AC3E}">
        <p14:creationId xmlns:p14="http://schemas.microsoft.com/office/powerpoint/2010/main" val="351142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E5653E-614E-41E3-A828-86D1E6A9798C}" type="slidenum">
              <a:rPr lang="en-US" altLang="en-US"/>
              <a:pPr/>
              <a:t>‹#›</a:t>
            </a:fld>
            <a:endParaRPr lang="en-US" altLang="en-US"/>
          </a:p>
        </p:txBody>
      </p:sp>
    </p:spTree>
    <p:extLst>
      <p:ext uri="{BB962C8B-B14F-4D97-AF65-F5344CB8AC3E}">
        <p14:creationId xmlns:p14="http://schemas.microsoft.com/office/powerpoint/2010/main" val="16917550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CEFBEA-0036-4092-A5A9-BA685E33FFB2}" type="slidenum">
              <a:rPr lang="en-US" altLang="en-US"/>
              <a:pPr/>
              <a:t>‹#›</a:t>
            </a:fld>
            <a:endParaRPr lang="en-US" altLang="en-US"/>
          </a:p>
        </p:txBody>
      </p:sp>
    </p:spTree>
    <p:extLst>
      <p:ext uri="{BB962C8B-B14F-4D97-AF65-F5344CB8AC3E}">
        <p14:creationId xmlns:p14="http://schemas.microsoft.com/office/powerpoint/2010/main" val="29590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8B97BF-2000-49EA-8352-81D25F19F36B}" type="slidenum">
              <a:rPr lang="en-US" altLang="en-US"/>
              <a:pPr/>
              <a:t>‹#›</a:t>
            </a:fld>
            <a:endParaRPr lang="en-US" altLang="en-US"/>
          </a:p>
        </p:txBody>
      </p:sp>
    </p:spTree>
    <p:extLst>
      <p:ext uri="{BB962C8B-B14F-4D97-AF65-F5344CB8AC3E}">
        <p14:creationId xmlns:p14="http://schemas.microsoft.com/office/powerpoint/2010/main" val="224079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19A0874-A718-4512-904F-A47946D87986}" type="slidenum">
              <a:rPr lang="en-US" altLang="en-US"/>
              <a:pPr/>
              <a:t>‹#›</a:t>
            </a:fld>
            <a:endParaRPr lang="en-US" altLang="en-US"/>
          </a:p>
        </p:txBody>
      </p:sp>
    </p:spTree>
    <p:extLst>
      <p:ext uri="{BB962C8B-B14F-4D97-AF65-F5344CB8AC3E}">
        <p14:creationId xmlns:p14="http://schemas.microsoft.com/office/powerpoint/2010/main" val="344516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75B088B-14CB-4FAB-A67D-4BB93D98C447}" type="slidenum">
              <a:rPr lang="en-US" altLang="en-US"/>
              <a:pPr/>
              <a:t>‹#›</a:t>
            </a:fld>
            <a:endParaRPr lang="en-US" altLang="en-US"/>
          </a:p>
        </p:txBody>
      </p:sp>
    </p:spTree>
    <p:extLst>
      <p:ext uri="{BB962C8B-B14F-4D97-AF65-F5344CB8AC3E}">
        <p14:creationId xmlns:p14="http://schemas.microsoft.com/office/powerpoint/2010/main" val="256935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4AD87FE-EAD6-4A0A-BFFC-1F8D3C0FA529}" type="slidenum">
              <a:rPr lang="en-US" altLang="en-US"/>
              <a:pPr/>
              <a:t>‹#›</a:t>
            </a:fld>
            <a:endParaRPr lang="en-US" altLang="en-US"/>
          </a:p>
        </p:txBody>
      </p:sp>
    </p:spTree>
    <p:extLst>
      <p:ext uri="{BB962C8B-B14F-4D97-AF65-F5344CB8AC3E}">
        <p14:creationId xmlns:p14="http://schemas.microsoft.com/office/powerpoint/2010/main" val="290607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D98F72C-4D36-4942-B242-E24293BE0E04}" type="slidenum">
              <a:rPr lang="en-US" altLang="en-US"/>
              <a:pPr/>
              <a:t>‹#›</a:t>
            </a:fld>
            <a:endParaRPr lang="en-US" altLang="en-US"/>
          </a:p>
        </p:txBody>
      </p:sp>
    </p:spTree>
    <p:extLst>
      <p:ext uri="{BB962C8B-B14F-4D97-AF65-F5344CB8AC3E}">
        <p14:creationId xmlns:p14="http://schemas.microsoft.com/office/powerpoint/2010/main" val="194907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125FD8-09AB-49F3-A31B-83658CD54A8E}" type="slidenum">
              <a:rPr lang="en-US" altLang="en-US"/>
              <a:pPr/>
              <a:t>‹#›</a:t>
            </a:fld>
            <a:endParaRPr lang="en-US" altLang="en-US"/>
          </a:p>
        </p:txBody>
      </p:sp>
    </p:spTree>
    <p:extLst>
      <p:ext uri="{BB962C8B-B14F-4D97-AF65-F5344CB8AC3E}">
        <p14:creationId xmlns:p14="http://schemas.microsoft.com/office/powerpoint/2010/main" val="158613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C70000"/>
                </a:solidFill>
              </a:defRPr>
            </a:lvl1pPr>
          </a:lstStyle>
          <a:p>
            <a:endParaRPr lang="en-US" altLang="en-US"/>
          </a:p>
        </p:txBody>
      </p:sp>
      <p:sp>
        <p:nvSpPr>
          <p:cNvPr id="1434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solidFill>
                  <a:srgbClr val="C70000"/>
                </a:solidFill>
              </a:defRPr>
            </a:lvl1pPr>
          </a:lstStyle>
          <a:p>
            <a:endParaRPr lang="en-US" altLang="en-US"/>
          </a:p>
        </p:txBody>
      </p:sp>
      <p:sp>
        <p:nvSpPr>
          <p:cNvPr id="1434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C70000"/>
                </a:solidFill>
              </a:defRPr>
            </a:lvl1pPr>
          </a:lstStyle>
          <a:p>
            <a:fld id="{FB5AC9F6-E36D-4A94-8BF0-8D0EE5DA4E12}" type="slidenum">
              <a:rPr lang="en-US" altLang="en-US"/>
              <a:pPr/>
              <a:t>‹#›</a:t>
            </a:fld>
            <a:endParaRPr lang="en-US" altLang="en-US"/>
          </a:p>
        </p:txBody>
      </p:sp>
      <p:sp>
        <p:nvSpPr>
          <p:cNvPr id="14343"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4"/>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en-US" sz="2400">
              <a:solidFill>
                <a:srgbClr val="C70000"/>
              </a:solidFill>
            </a:endParaRP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stCondLst>
                                            <p:cond delay="0"/>
                                          </p:stCondLst>
                                        </p:cTn>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stCondLst>
                                            <p:cond delay="0"/>
                                          </p:stCondLst>
                                        </p:cTn>
                                        <p:tgtEl>
                                          <p:spTgt spid="14339">
                                            <p:txEl>
                                              <p:pRg st="1" end="1"/>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4339">
                                            <p:txEl>
                                              <p:pRg st="2" end="2"/>
                                            </p:txEl>
                                          </p:spTgt>
                                        </p:tgtEl>
                                        <p:attrNameLst>
                                          <p:attrName>style.visibility</p:attrName>
                                        </p:attrNameLst>
                                      </p:cBhvr>
                                      <p:to>
                                        <p:strVal val="visible"/>
                                      </p:to>
                                    </p:set>
                                    <p:animEffect transition="in" filter="fade">
                                      <p:cBhvr>
                                        <p:cTn id="16" dur="500">
                                          <p:stCondLst>
                                            <p:cond delay="0"/>
                                          </p:stCondLst>
                                        </p:cTn>
                                        <p:tgtEl>
                                          <p:spTgt spid="14339">
                                            <p:txEl>
                                              <p:pRg st="2" end="2"/>
                                            </p:txEl>
                                          </p:spTgt>
                                        </p:tgtEl>
                                      </p:cBhvr>
                                    </p:animEffect>
                                  </p:childTnLst>
                                </p:cTn>
                              </p:par>
                              <p:par>
                                <p:cTn id="17" presetID="10" presetClass="entr" presetSubtype="0" fill="hold" grpId="0" nodeType="withEffect">
                                  <p:stCondLst>
                                    <p:cond delay="0"/>
                                  </p:stCondLst>
                                  <p:iterate type="lt">
                                    <p:tmPct val="10000"/>
                                  </p:iterate>
                                  <p:childTnLst>
                                    <p:set>
                                      <p:cBhvr>
                                        <p:cTn id="18" dur="1" fill="hold">
                                          <p:stCondLst>
                                            <p:cond delay="0"/>
                                          </p:stCondLst>
                                        </p:cTn>
                                        <p:tgtEl>
                                          <p:spTgt spid="14339">
                                            <p:txEl>
                                              <p:pRg st="3" end="3"/>
                                            </p:txEl>
                                          </p:spTgt>
                                        </p:tgtEl>
                                        <p:attrNameLst>
                                          <p:attrName>style.visibility</p:attrName>
                                        </p:attrNameLst>
                                      </p:cBhvr>
                                      <p:to>
                                        <p:strVal val="visible"/>
                                      </p:to>
                                    </p:set>
                                    <p:animEffect transition="in" filter="fade">
                                      <p:cBhvr>
                                        <p:cTn id="19" dur="500">
                                          <p:stCondLst>
                                            <p:cond delay="0"/>
                                          </p:stCondLst>
                                        </p:cTn>
                                        <p:tgtEl>
                                          <p:spTgt spid="14339">
                                            <p:txEl>
                                              <p:pRg st="3" end="3"/>
                                            </p:txEl>
                                          </p:spTgt>
                                        </p:tgtEl>
                                      </p:cBhvr>
                                    </p:animEffect>
                                  </p:childTnLst>
                                </p:cTn>
                              </p:par>
                              <p:par>
                                <p:cTn id="20" presetID="10" presetClass="entr" presetSubtype="0" fill="hold" grpId="0" nodeType="withEffect">
                                  <p:stCondLst>
                                    <p:cond delay="0"/>
                                  </p:stCondLst>
                                  <p:iterate type="lt">
                                    <p:tmPct val="10000"/>
                                  </p:iterate>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500">
                                          <p:stCondLst>
                                            <p:cond delay="0"/>
                                          </p:stCondLst>
                                        </p:cTn>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500">
                          <p:stCondLst>
                            <p:cond delay="0"/>
                          </p:stCondLst>
                        </p:cTn>
                        <p:tgtEl>
                          <p:spTgt spid="14339"/>
                        </p:tgtEl>
                      </p:cBhvr>
                    </p:animEffect>
                  </p:childTnLst>
                </p:cTn>
              </p:par>
            </p:tnLst>
          </p:tmpl>
          <p:tmpl lvl="2">
            <p:tnLst>
              <p:par>
                <p:cTn presetID="10" presetClass="entr" presetSubtype="0" fill="hold" nodeType="click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500">
                          <p:stCondLst>
                            <p:cond delay="0"/>
                          </p:stCondLst>
                        </p:cTn>
                        <p:tgtEl>
                          <p:spTgt spid="14339"/>
                        </p:tgtEl>
                      </p:cBhvr>
                    </p:animEffect>
                  </p:childTnLst>
                </p:cTn>
              </p:par>
            </p:tnLst>
          </p:tmpl>
          <p:tmpl lvl="3">
            <p:tnLst>
              <p:par>
                <p:cTn presetID="10" presetClass="entr" presetSubtype="0" fill="hold" nodeType="after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500">
                          <p:stCondLst>
                            <p:cond delay="0"/>
                          </p:stCondLst>
                        </p:cTn>
                        <p:tgtEl>
                          <p:spTgt spid="14339"/>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500">
                          <p:stCondLst>
                            <p:cond delay="0"/>
                          </p:stCondLst>
                        </p:cTn>
                        <p:tgtEl>
                          <p:spTgt spid="14339"/>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500">
                          <p:stCondLst>
                            <p:cond delay="0"/>
                          </p:stCondLst>
                        </p:cTn>
                        <p:tgtEl>
                          <p:spTgt spid="14339"/>
                        </p:tgtEl>
                      </p:cBhvr>
                    </p:animEffect>
                  </p:childTnLst>
                </p:cTn>
              </p:par>
            </p:tnLst>
          </p:tmpl>
        </p:tmplLst>
      </p:bldP>
    </p:bldLst>
  </p:timing>
  <p:txStyles>
    <p:titleStyle>
      <a:lvl1pPr algn="ctr" rtl="0" fontAlgn="base">
        <a:spcBef>
          <a:spcPct val="0"/>
        </a:spcBef>
        <a:spcAft>
          <a:spcPct val="0"/>
        </a:spcAft>
        <a:defRPr sz="4400">
          <a:solidFill>
            <a:srgbClr val="C70000"/>
          </a:solidFill>
          <a:latin typeface="+mj-lt"/>
          <a:ea typeface="+mj-ea"/>
          <a:cs typeface="+mj-cs"/>
        </a:defRPr>
      </a:lvl1pPr>
      <a:lvl2pPr algn="ctr" rtl="0" fontAlgn="base">
        <a:spcBef>
          <a:spcPct val="0"/>
        </a:spcBef>
        <a:spcAft>
          <a:spcPct val="0"/>
        </a:spcAft>
        <a:defRPr sz="4400">
          <a:solidFill>
            <a:srgbClr val="C70000"/>
          </a:solidFill>
          <a:latin typeface="Arial" charset="0"/>
        </a:defRPr>
      </a:lvl2pPr>
      <a:lvl3pPr algn="ctr" rtl="0" fontAlgn="base">
        <a:spcBef>
          <a:spcPct val="0"/>
        </a:spcBef>
        <a:spcAft>
          <a:spcPct val="0"/>
        </a:spcAft>
        <a:defRPr sz="4400">
          <a:solidFill>
            <a:srgbClr val="C70000"/>
          </a:solidFill>
          <a:latin typeface="Arial" charset="0"/>
        </a:defRPr>
      </a:lvl3pPr>
      <a:lvl4pPr algn="ctr" rtl="0" fontAlgn="base">
        <a:spcBef>
          <a:spcPct val="0"/>
        </a:spcBef>
        <a:spcAft>
          <a:spcPct val="0"/>
        </a:spcAft>
        <a:defRPr sz="4400">
          <a:solidFill>
            <a:srgbClr val="C70000"/>
          </a:solidFill>
          <a:latin typeface="Arial" charset="0"/>
        </a:defRPr>
      </a:lvl4pPr>
      <a:lvl5pPr algn="ctr" rtl="0" fontAlgn="base">
        <a:spcBef>
          <a:spcPct val="0"/>
        </a:spcBef>
        <a:spcAft>
          <a:spcPct val="0"/>
        </a:spcAft>
        <a:defRPr sz="4400">
          <a:solidFill>
            <a:srgbClr val="C70000"/>
          </a:solidFill>
          <a:latin typeface="Arial" charset="0"/>
        </a:defRPr>
      </a:lvl5pPr>
      <a:lvl6pPr marL="457200" algn="ctr" rtl="0" fontAlgn="base">
        <a:spcBef>
          <a:spcPct val="0"/>
        </a:spcBef>
        <a:spcAft>
          <a:spcPct val="0"/>
        </a:spcAft>
        <a:defRPr sz="4400">
          <a:solidFill>
            <a:srgbClr val="C70000"/>
          </a:solidFill>
          <a:latin typeface="Arial" charset="0"/>
        </a:defRPr>
      </a:lvl6pPr>
      <a:lvl7pPr marL="914400" algn="ctr" rtl="0" fontAlgn="base">
        <a:spcBef>
          <a:spcPct val="0"/>
        </a:spcBef>
        <a:spcAft>
          <a:spcPct val="0"/>
        </a:spcAft>
        <a:defRPr sz="4400">
          <a:solidFill>
            <a:srgbClr val="C70000"/>
          </a:solidFill>
          <a:latin typeface="Arial" charset="0"/>
        </a:defRPr>
      </a:lvl7pPr>
      <a:lvl8pPr marL="1371600" algn="ctr" rtl="0" fontAlgn="base">
        <a:spcBef>
          <a:spcPct val="0"/>
        </a:spcBef>
        <a:spcAft>
          <a:spcPct val="0"/>
        </a:spcAft>
        <a:defRPr sz="4400">
          <a:solidFill>
            <a:srgbClr val="C70000"/>
          </a:solidFill>
          <a:latin typeface="Arial" charset="0"/>
        </a:defRPr>
      </a:lvl8pPr>
      <a:lvl9pPr marL="1828800" algn="ctr" rtl="0" fontAlgn="base">
        <a:spcBef>
          <a:spcPct val="0"/>
        </a:spcBef>
        <a:spcAft>
          <a:spcPct val="0"/>
        </a:spcAft>
        <a:defRPr sz="4400">
          <a:solidFill>
            <a:srgbClr val="C70000"/>
          </a:solidFill>
          <a:latin typeface="Arial" charset="0"/>
        </a:defRPr>
      </a:lvl9pPr>
    </p:titleStyle>
    <p:bodyStyle>
      <a:lvl1pPr marL="342900" indent="-342900" algn="l" rtl="0" fontAlgn="base">
        <a:spcBef>
          <a:spcPct val="20000"/>
        </a:spcBef>
        <a:spcAft>
          <a:spcPct val="0"/>
        </a:spcAft>
        <a:buChar char="•"/>
        <a:defRPr sz="3200">
          <a:solidFill>
            <a:srgbClr val="C70000"/>
          </a:solidFill>
          <a:latin typeface="Candara" panose="020E0502030303020204" pitchFamily="34" charset="0"/>
          <a:ea typeface="+mn-ea"/>
          <a:cs typeface="+mn-cs"/>
        </a:defRPr>
      </a:lvl1pPr>
      <a:lvl2pPr marL="742950" indent="-285750" algn="l" rtl="0" fontAlgn="base">
        <a:spcBef>
          <a:spcPct val="20000"/>
        </a:spcBef>
        <a:spcAft>
          <a:spcPct val="0"/>
        </a:spcAft>
        <a:buChar char="–"/>
        <a:defRPr sz="2800">
          <a:solidFill>
            <a:srgbClr val="C70000"/>
          </a:solidFill>
          <a:latin typeface="Candara" panose="020E0502030303020204" pitchFamily="34" charset="0"/>
        </a:defRPr>
      </a:lvl2pPr>
      <a:lvl3pPr marL="1143000" indent="-228600" algn="l" rtl="0" fontAlgn="base">
        <a:spcBef>
          <a:spcPct val="20000"/>
        </a:spcBef>
        <a:spcAft>
          <a:spcPct val="0"/>
        </a:spcAft>
        <a:buChar char="•"/>
        <a:defRPr sz="2400">
          <a:solidFill>
            <a:srgbClr val="C70000"/>
          </a:solidFill>
          <a:latin typeface="Candara" panose="020E0502030303020204" pitchFamily="34" charset="0"/>
        </a:defRPr>
      </a:lvl3pPr>
      <a:lvl4pPr marL="1600200" indent="-228600" algn="l" rtl="0" fontAlgn="base">
        <a:spcBef>
          <a:spcPct val="20000"/>
        </a:spcBef>
        <a:spcAft>
          <a:spcPct val="0"/>
        </a:spcAft>
        <a:buChar char="–"/>
        <a:defRPr sz="2000">
          <a:solidFill>
            <a:srgbClr val="C70000"/>
          </a:solidFill>
          <a:latin typeface="Candara" panose="020E0502030303020204" pitchFamily="34" charset="0"/>
        </a:defRPr>
      </a:lvl4pPr>
      <a:lvl5pPr marL="2057400" indent="-228600" algn="l" rtl="0" fontAlgn="base">
        <a:spcBef>
          <a:spcPct val="20000"/>
        </a:spcBef>
        <a:spcAft>
          <a:spcPct val="0"/>
        </a:spcAft>
        <a:buChar char="»"/>
        <a:defRPr sz="2000">
          <a:solidFill>
            <a:srgbClr val="C70000"/>
          </a:solidFill>
          <a:latin typeface="Candara" panose="020E0502030303020204" pitchFamily="34" charset="0"/>
        </a:defRPr>
      </a:lvl5pPr>
      <a:lvl6pPr marL="2514600" indent="-228600" algn="l" rtl="0" fontAlgn="base">
        <a:spcBef>
          <a:spcPct val="20000"/>
        </a:spcBef>
        <a:spcAft>
          <a:spcPct val="0"/>
        </a:spcAft>
        <a:buChar char="»"/>
        <a:defRPr sz="2000">
          <a:solidFill>
            <a:srgbClr val="C70000"/>
          </a:solidFill>
          <a:latin typeface="+mn-lt"/>
        </a:defRPr>
      </a:lvl6pPr>
      <a:lvl7pPr marL="2971800" indent="-228600" algn="l" rtl="0" fontAlgn="base">
        <a:spcBef>
          <a:spcPct val="20000"/>
        </a:spcBef>
        <a:spcAft>
          <a:spcPct val="0"/>
        </a:spcAft>
        <a:buChar char="»"/>
        <a:defRPr sz="2000">
          <a:solidFill>
            <a:srgbClr val="C70000"/>
          </a:solidFill>
          <a:latin typeface="+mn-lt"/>
        </a:defRPr>
      </a:lvl7pPr>
      <a:lvl8pPr marL="3429000" indent="-228600" algn="l" rtl="0" fontAlgn="base">
        <a:spcBef>
          <a:spcPct val="20000"/>
        </a:spcBef>
        <a:spcAft>
          <a:spcPct val="0"/>
        </a:spcAft>
        <a:buChar char="»"/>
        <a:defRPr sz="2000">
          <a:solidFill>
            <a:srgbClr val="C70000"/>
          </a:solidFill>
          <a:latin typeface="+mn-lt"/>
        </a:defRPr>
      </a:lvl8pPr>
      <a:lvl9pPr marL="3886200" indent="-228600" algn="l" rtl="0" fontAlgn="base">
        <a:spcBef>
          <a:spcPct val="20000"/>
        </a:spcBef>
        <a:spcAft>
          <a:spcPct val="0"/>
        </a:spcAft>
        <a:buChar char="»"/>
        <a:defRPr sz="2000">
          <a:solidFill>
            <a:srgbClr val="C7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a:xfrm>
            <a:off x="2667000" y="6324600"/>
            <a:ext cx="3810000" cy="457200"/>
          </a:xfrm>
        </p:spPr>
        <p:txBody>
          <a:bodyPr/>
          <a:lstStyle/>
          <a:p>
            <a:r>
              <a:rPr lang="en-US" altLang="en-US"/>
              <a:t>Wallace, Steven J.</a:t>
            </a:r>
            <a:r>
              <a:rPr lang="en-US" altLang="en-US" i="0"/>
              <a:t>  www.revelationandcreation.com</a:t>
            </a:r>
          </a:p>
        </p:txBody>
      </p:sp>
      <p:sp>
        <p:nvSpPr>
          <p:cNvPr id="2051" name="Rectangle 3"/>
          <p:cNvSpPr>
            <a:spLocks noGrp="1" noChangeArrowheads="1"/>
          </p:cNvSpPr>
          <p:nvPr>
            <p:ph type="subTitle" idx="1"/>
          </p:nvPr>
        </p:nvSpPr>
        <p:spPr/>
        <p:txBody>
          <a:bodyPr/>
          <a:lstStyle/>
          <a:p>
            <a:r>
              <a:rPr lang="en-US" altLang="en-US" sz="3600" b="1">
                <a:solidFill>
                  <a:schemeClr val="tx1"/>
                </a:solidFill>
              </a:rPr>
              <a:t>Revelation 6:1 – 8:5</a:t>
            </a:r>
          </a:p>
        </p:txBody>
      </p:sp>
      <p:sp>
        <p:nvSpPr>
          <p:cNvPr id="2052" name="WordArt 4"/>
          <p:cNvSpPr>
            <a:spLocks noChangeArrowheads="1" noChangeShapeType="1" noTextEdit="1"/>
          </p:cNvSpPr>
          <p:nvPr/>
        </p:nvSpPr>
        <p:spPr bwMode="auto">
          <a:xfrm>
            <a:off x="838200" y="1752600"/>
            <a:ext cx="7620000" cy="2214563"/>
          </a:xfrm>
          <a:prstGeom prst="rect">
            <a:avLst/>
          </a:prstGeom>
        </p:spPr>
        <p:txBody>
          <a:bodyPr wrap="none" fromWordArt="1">
            <a:prstTxWarp prst="textCanUp">
              <a:avLst>
                <a:gd name="adj" fmla="val 71324"/>
              </a:avLst>
            </a:prstTxWarp>
          </a:bodyPr>
          <a:lstStyle/>
          <a:p>
            <a:pPr algn="dist"/>
            <a:r>
              <a:rPr lang="en-US" sz="2400" kern="10" normalizeH="1" dirty="0">
                <a:ln w="12700">
                  <a:solidFill>
                    <a:srgbClr val="000000"/>
                  </a:solidFill>
                  <a:round/>
                  <a:headEnd/>
                  <a:tailEnd/>
                </a:ln>
                <a:solidFill>
                  <a:srgbClr val="FF0000"/>
                </a:solidFill>
                <a:effectLst>
                  <a:outerShdw dist="45791" dir="2021404" algn="ctr" rotWithShape="0">
                    <a:srgbClr val="808080">
                      <a:alpha val="80000"/>
                    </a:srgbClr>
                  </a:outerShdw>
                </a:effectLst>
                <a:latin typeface="Crimes Times Six" panose="02000500000000000000" pitchFamily="2" charset="0"/>
              </a:rPr>
              <a:t>The </a:t>
            </a:r>
            <a:r>
              <a:rPr lang="en-US" kern="10" normalizeH="1" dirty="0">
                <a:ln w="12700">
                  <a:solidFill>
                    <a:srgbClr val="000000"/>
                  </a:solidFill>
                  <a:round/>
                  <a:headEnd/>
                  <a:tailEnd/>
                </a:ln>
                <a:solidFill>
                  <a:srgbClr val="FF0000"/>
                </a:solidFill>
                <a:effectLst>
                  <a:outerShdw dist="45791" dir="2021404" algn="ctr" rotWithShape="0">
                    <a:srgbClr val="808080">
                      <a:alpha val="80000"/>
                    </a:srgbClr>
                  </a:outerShdw>
                </a:effectLst>
                <a:latin typeface="Crimes Times Six" panose="02000500000000000000" pitchFamily="2" charset="0"/>
              </a:rPr>
              <a:t>Seven </a:t>
            </a:r>
            <a:r>
              <a:rPr lang="en-US" sz="2400" kern="10" normalizeH="1" dirty="0">
                <a:ln w="12700">
                  <a:solidFill>
                    <a:srgbClr val="000000"/>
                  </a:solidFill>
                  <a:round/>
                  <a:headEnd/>
                  <a:tailEnd/>
                </a:ln>
                <a:solidFill>
                  <a:srgbClr val="FF0000"/>
                </a:solidFill>
                <a:effectLst>
                  <a:outerShdw dist="45791" dir="2021404" algn="ctr" rotWithShape="0">
                    <a:srgbClr val="808080">
                      <a:alpha val="80000"/>
                    </a:srgbClr>
                  </a:outerShdw>
                </a:effectLst>
                <a:latin typeface="Crimes Times Six" panose="02000500000000000000" pitchFamily="2" charset="0"/>
              </a:rPr>
              <a:t>Seals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stCondLst>
                                            <p:cond delay="0"/>
                                          </p:stCondLst>
                                        </p:cTn>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20000"/>
                    <a:lumOff val="80000"/>
                  </a:schemeClr>
                </a:solidFill>
                <a:latin typeface="Berlin Sans FB Demi" panose="020E0802020502020306" pitchFamily="34" charset="0"/>
              </a:rPr>
              <a:t>The Four Horsemen</a:t>
            </a:r>
            <a:endParaRPr lang="en-US" dirty="0">
              <a:solidFill>
                <a:schemeClr val="tx1">
                  <a:lumMod val="20000"/>
                  <a:lumOff val="80000"/>
                </a:schemeClr>
              </a:solidFill>
              <a:latin typeface="Berlin Sans FB Demi" panose="020E0802020502020306" pitchFamily="34" charset="0"/>
            </a:endParaRPr>
          </a:p>
        </p:txBody>
      </p:sp>
      <p:sp>
        <p:nvSpPr>
          <p:cNvPr id="3" name="Content Placeholder 2"/>
          <p:cNvSpPr>
            <a:spLocks noGrp="1"/>
          </p:cNvSpPr>
          <p:nvPr>
            <p:ph idx="1"/>
          </p:nvPr>
        </p:nvSpPr>
        <p:spPr>
          <a:xfrm>
            <a:off x="685800" y="1752600"/>
            <a:ext cx="7772400" cy="4267200"/>
          </a:xfrm>
        </p:spPr>
        <p:txBody>
          <a:bodyPr/>
          <a:lstStyle/>
          <a:p>
            <a:r>
              <a:rPr lang="en-US" dirty="0">
                <a:solidFill>
                  <a:schemeClr val="tx1">
                    <a:lumMod val="20000"/>
                    <a:lumOff val="80000"/>
                  </a:schemeClr>
                </a:solidFill>
              </a:rPr>
              <a:t>w</a:t>
            </a:r>
            <a:r>
              <a:rPr lang="en-US" dirty="0" smtClean="0">
                <a:solidFill>
                  <a:schemeClr val="tx1">
                    <a:lumMod val="20000"/>
                    <a:lumOff val="80000"/>
                  </a:schemeClr>
                </a:solidFill>
              </a:rPr>
              <a:t>ere limited in their scope of devastation</a:t>
            </a:r>
          </a:p>
          <a:p>
            <a:r>
              <a:rPr lang="en-US" dirty="0" smtClean="0">
                <a:solidFill>
                  <a:schemeClr val="tx1">
                    <a:lumMod val="20000"/>
                    <a:lumOff val="80000"/>
                  </a:schemeClr>
                </a:solidFill>
              </a:rPr>
              <a:t>should teach us not to be naïve about the cost of living godly in this world</a:t>
            </a:r>
          </a:p>
          <a:p>
            <a:pPr lvl="1"/>
            <a:r>
              <a:rPr lang="en-US" dirty="0" smtClean="0">
                <a:solidFill>
                  <a:schemeClr val="tx1">
                    <a:lumMod val="20000"/>
                    <a:lumOff val="80000"/>
                  </a:schemeClr>
                </a:solidFill>
              </a:rPr>
              <a:t>Matthew 5:10-12, 44; 10:21, 22, 34</a:t>
            </a:r>
          </a:p>
        </p:txBody>
      </p:sp>
    </p:spTree>
    <p:extLst>
      <p:ext uri="{BB962C8B-B14F-4D97-AF65-F5344CB8AC3E}">
        <p14:creationId xmlns:p14="http://schemas.microsoft.com/office/powerpoint/2010/main" val="5161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stCondLst>
                                            <p:cond delay="0"/>
                                          </p:stCondLst>
                                        </p:cTn>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stCondLst>
                                            <p:cond delay="0"/>
                                          </p:stCondLst>
                                        </p:cTn>
                                        <p:tgtEl>
                                          <p:spTgt spid="3">
                                            <p:txEl>
                                              <p:pRg st="1" end="1"/>
                                            </p:txEl>
                                          </p:spTgt>
                                        </p:tgtEl>
                                      </p:cBhvr>
                                    </p:animEffect>
                                  </p:childTnLst>
                                </p:cTn>
                              </p:par>
                            </p:childTnLst>
                          </p:cTn>
                        </p:par>
                        <p:par>
                          <p:cTn id="13" fill="hold">
                            <p:stCondLst>
                              <p:cond delay="3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20000"/>
                    <a:lumOff val="80000"/>
                  </a:schemeClr>
                </a:solidFill>
                <a:latin typeface="Berlin Sans FB Demi" panose="020E0802020502020306" pitchFamily="34" charset="0"/>
              </a:rPr>
              <a:t>The Four Horsemen</a:t>
            </a:r>
            <a:endParaRPr lang="en-US" dirty="0">
              <a:solidFill>
                <a:schemeClr val="tx1">
                  <a:lumMod val="20000"/>
                  <a:lumOff val="80000"/>
                </a:schemeClr>
              </a:solidFill>
              <a:latin typeface="Berlin Sans FB Demi" panose="020E0802020502020306" pitchFamily="34" charset="0"/>
            </a:endParaRPr>
          </a:p>
        </p:txBody>
      </p:sp>
      <p:sp>
        <p:nvSpPr>
          <p:cNvPr id="3" name="Content Placeholder 2"/>
          <p:cNvSpPr>
            <a:spLocks noGrp="1"/>
          </p:cNvSpPr>
          <p:nvPr>
            <p:ph idx="1"/>
          </p:nvPr>
        </p:nvSpPr>
        <p:spPr>
          <a:xfrm>
            <a:off x="685800" y="1752600"/>
            <a:ext cx="7772400" cy="4267200"/>
          </a:xfrm>
        </p:spPr>
        <p:txBody>
          <a:bodyPr/>
          <a:lstStyle/>
          <a:p>
            <a:r>
              <a:rPr lang="en-US" dirty="0">
                <a:solidFill>
                  <a:schemeClr val="tx1">
                    <a:lumMod val="20000"/>
                    <a:lumOff val="80000"/>
                  </a:schemeClr>
                </a:solidFill>
              </a:rPr>
              <a:t>s</a:t>
            </a:r>
            <a:r>
              <a:rPr lang="en-US" dirty="0" smtClean="0">
                <a:solidFill>
                  <a:schemeClr val="tx1">
                    <a:lumMod val="20000"/>
                    <a:lumOff val="80000"/>
                  </a:schemeClr>
                </a:solidFill>
              </a:rPr>
              <a:t>hould teach us of the effects of living in a sin-cursed world</a:t>
            </a:r>
          </a:p>
          <a:p>
            <a:pPr lvl="1"/>
            <a:r>
              <a:rPr lang="en-US" dirty="0">
                <a:solidFill>
                  <a:schemeClr val="tx1">
                    <a:lumMod val="20000"/>
                    <a:lumOff val="80000"/>
                  </a:schemeClr>
                </a:solidFill>
              </a:rPr>
              <a:t>w</a:t>
            </a:r>
            <a:r>
              <a:rPr lang="en-US" dirty="0" smtClean="0">
                <a:solidFill>
                  <a:schemeClr val="tx1">
                    <a:lumMod val="20000"/>
                    <a:lumOff val="80000"/>
                  </a:schemeClr>
                </a:solidFill>
              </a:rPr>
              <a:t>ar and social disruption against the community of peace (Gen. 4:8; 6:11, 12)</a:t>
            </a:r>
          </a:p>
          <a:p>
            <a:pPr lvl="1"/>
            <a:r>
              <a:rPr lang="en-US" dirty="0">
                <a:solidFill>
                  <a:schemeClr val="tx1">
                    <a:lumMod val="20000"/>
                    <a:lumOff val="80000"/>
                  </a:schemeClr>
                </a:solidFill>
              </a:rPr>
              <a:t>f</a:t>
            </a:r>
            <a:r>
              <a:rPr lang="en-US" dirty="0" smtClean="0">
                <a:solidFill>
                  <a:schemeClr val="tx1">
                    <a:lumMod val="20000"/>
                    <a:lumOff val="80000"/>
                  </a:schemeClr>
                </a:solidFill>
              </a:rPr>
              <a:t>amine against the bounty of the earth (Gen. 3:17, 18; 5:29; 12:10; Ruth 1:1; 2 Sam. 21:1; 2 Kin. 6:25; Amos 4:6; etc.)</a:t>
            </a:r>
          </a:p>
          <a:p>
            <a:pPr lvl="1"/>
            <a:r>
              <a:rPr lang="en-US" dirty="0">
                <a:solidFill>
                  <a:schemeClr val="tx1">
                    <a:lumMod val="20000"/>
                    <a:lumOff val="80000"/>
                  </a:schemeClr>
                </a:solidFill>
              </a:rPr>
              <a:t>s</a:t>
            </a:r>
            <a:r>
              <a:rPr lang="en-US" dirty="0" smtClean="0">
                <a:solidFill>
                  <a:schemeClr val="tx1">
                    <a:lumMod val="20000"/>
                    <a:lumOff val="80000"/>
                  </a:schemeClr>
                </a:solidFill>
              </a:rPr>
              <a:t>ickness and death against the body (Gen. 3:19, 24; 5:5ff; Deut. 28:59; Heb. 9:27; etc.)</a:t>
            </a:r>
            <a:endParaRPr lang="en-US" dirty="0">
              <a:solidFill>
                <a:schemeClr val="tx1">
                  <a:lumMod val="20000"/>
                  <a:lumOff val="80000"/>
                </a:schemeClr>
              </a:solidFill>
            </a:endParaRPr>
          </a:p>
        </p:txBody>
      </p:sp>
    </p:spTree>
    <p:extLst>
      <p:ext uri="{BB962C8B-B14F-4D97-AF65-F5344CB8AC3E}">
        <p14:creationId xmlns:p14="http://schemas.microsoft.com/office/powerpoint/2010/main" val="122415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20000"/>
                    <a:lumOff val="80000"/>
                  </a:schemeClr>
                </a:solidFill>
                <a:latin typeface="Berlin Sans FB Demi" panose="020E0802020502020306" pitchFamily="34" charset="0"/>
              </a:rPr>
              <a:t>The Four Horsemen</a:t>
            </a:r>
            <a:endParaRPr lang="en-US" dirty="0">
              <a:solidFill>
                <a:schemeClr val="tx1">
                  <a:lumMod val="20000"/>
                  <a:lumOff val="80000"/>
                </a:schemeClr>
              </a:solidFill>
              <a:latin typeface="Berlin Sans FB Demi" panose="020E0802020502020306" pitchFamily="34" charset="0"/>
            </a:endParaRPr>
          </a:p>
        </p:txBody>
      </p:sp>
      <p:sp>
        <p:nvSpPr>
          <p:cNvPr id="3" name="Content Placeholder 2"/>
          <p:cNvSpPr>
            <a:spLocks noGrp="1"/>
          </p:cNvSpPr>
          <p:nvPr>
            <p:ph idx="1"/>
          </p:nvPr>
        </p:nvSpPr>
        <p:spPr>
          <a:xfrm>
            <a:off x="685800" y="1752600"/>
            <a:ext cx="7772400" cy="4267200"/>
          </a:xfrm>
        </p:spPr>
        <p:txBody>
          <a:bodyPr/>
          <a:lstStyle/>
          <a:p>
            <a:r>
              <a:rPr lang="en-US" dirty="0">
                <a:solidFill>
                  <a:schemeClr val="tx1">
                    <a:lumMod val="20000"/>
                    <a:lumOff val="80000"/>
                  </a:schemeClr>
                </a:solidFill>
              </a:rPr>
              <a:t>s</a:t>
            </a:r>
            <a:r>
              <a:rPr lang="en-US" dirty="0" smtClean="0">
                <a:solidFill>
                  <a:schemeClr val="tx1">
                    <a:lumMod val="20000"/>
                    <a:lumOff val="80000"/>
                  </a:schemeClr>
                </a:solidFill>
              </a:rPr>
              <a:t>hould make us yearn all the more to reach the heavenly refuge</a:t>
            </a:r>
          </a:p>
          <a:p>
            <a:pPr lvl="1"/>
            <a:r>
              <a:rPr lang="en-US" dirty="0" smtClean="0">
                <a:solidFill>
                  <a:schemeClr val="tx1">
                    <a:lumMod val="20000"/>
                    <a:lumOff val="80000"/>
                  </a:schemeClr>
                </a:solidFill>
              </a:rPr>
              <a:t>“And God will wipe away every tear from their eyes; there shall be no more death, nor sorrow, nor crying. There shall be no more pain, for the former things have passed away” (Rev. 21:4)</a:t>
            </a:r>
          </a:p>
        </p:txBody>
      </p:sp>
    </p:spTree>
    <p:extLst>
      <p:ext uri="{BB962C8B-B14F-4D97-AF65-F5344CB8AC3E}">
        <p14:creationId xmlns:p14="http://schemas.microsoft.com/office/powerpoint/2010/main" val="212325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solidFill>
                  <a:srgbClr val="FFFFFF"/>
                </a:solidFill>
                <a:latin typeface="Berlin Sans FB Demi" panose="020E0802020502020306" pitchFamily="34" charset="0"/>
              </a:rPr>
              <a:t>FIFTH SEAL </a:t>
            </a:r>
            <a:r>
              <a:rPr lang="en-US" altLang="en-US" dirty="0" smtClean="0">
                <a:solidFill>
                  <a:srgbClr val="FFFFFF"/>
                </a:solidFill>
              </a:rPr>
              <a:t>(</a:t>
            </a:r>
            <a:r>
              <a:rPr lang="en-US" altLang="en-US" dirty="0">
                <a:solidFill>
                  <a:srgbClr val="FFFFFF"/>
                </a:solidFill>
              </a:rPr>
              <a:t>6:9-11)</a:t>
            </a:r>
          </a:p>
        </p:txBody>
      </p:sp>
      <p:sp>
        <p:nvSpPr>
          <p:cNvPr id="20483" name="Rectangle 3"/>
          <p:cNvSpPr>
            <a:spLocks noGrp="1" noChangeArrowheads="1"/>
          </p:cNvSpPr>
          <p:nvPr>
            <p:ph type="body" idx="1"/>
          </p:nvPr>
        </p:nvSpPr>
        <p:spPr>
          <a:xfrm>
            <a:off x="685800" y="2133600"/>
            <a:ext cx="7772400" cy="3581400"/>
          </a:xfrm>
        </p:spPr>
        <p:txBody>
          <a:bodyPr/>
          <a:lstStyle/>
          <a:p>
            <a:pPr marL="0" indent="0">
              <a:buNone/>
            </a:pPr>
            <a:r>
              <a:rPr lang="en-US" altLang="en-US" sz="4400" dirty="0">
                <a:solidFill>
                  <a:srgbClr val="FF0000"/>
                </a:solidFill>
                <a:effectLst>
                  <a:outerShdw blurRad="38100" dist="38100" dir="2700000" algn="tl">
                    <a:srgbClr val="000000"/>
                  </a:outerShdw>
                </a:effectLst>
                <a:latin typeface="Bloody" pitchFamily="2" charset="0"/>
              </a:rPr>
              <a:t>Martyred Saints</a:t>
            </a:r>
            <a:r>
              <a:rPr lang="en-US" altLang="en-US" dirty="0">
                <a:solidFill>
                  <a:srgbClr val="FF0000"/>
                </a:solidFill>
              </a:rPr>
              <a:t> </a:t>
            </a:r>
          </a:p>
          <a:p>
            <a:pPr lvl="1"/>
            <a:r>
              <a:rPr lang="en-US" altLang="en-US" dirty="0">
                <a:solidFill>
                  <a:srgbClr val="FFFFFF"/>
                </a:solidFill>
              </a:rPr>
              <a:t>w</a:t>
            </a:r>
            <a:r>
              <a:rPr lang="en-US" altLang="en-US" dirty="0" smtClean="0">
                <a:solidFill>
                  <a:srgbClr val="FFFFFF"/>
                </a:solidFill>
              </a:rPr>
              <a:t>hy were they “under the altar?”</a:t>
            </a:r>
          </a:p>
          <a:p>
            <a:pPr lvl="2"/>
            <a:r>
              <a:rPr lang="en-US" altLang="en-US" dirty="0" smtClean="0">
                <a:solidFill>
                  <a:srgbClr val="FFFFFF"/>
                </a:solidFill>
              </a:rPr>
              <a:t>Slain</a:t>
            </a:r>
          </a:p>
          <a:p>
            <a:pPr lvl="1"/>
            <a:r>
              <a:rPr lang="en-US" altLang="en-US" dirty="0" smtClean="0">
                <a:solidFill>
                  <a:srgbClr val="FFFFFF"/>
                </a:solidFill>
              </a:rPr>
              <a:t>why were they slain?</a:t>
            </a:r>
          </a:p>
          <a:p>
            <a:pPr lvl="2"/>
            <a:r>
              <a:rPr lang="en-US" altLang="en-US" dirty="0">
                <a:solidFill>
                  <a:srgbClr val="FFFFFF"/>
                </a:solidFill>
              </a:rPr>
              <a:t>w</a:t>
            </a:r>
            <a:r>
              <a:rPr lang="en-US" altLang="en-US" dirty="0" smtClean="0">
                <a:solidFill>
                  <a:srgbClr val="FFFFFF"/>
                </a:solidFill>
              </a:rPr>
              <a:t>ord of God and testimony</a:t>
            </a:r>
            <a:endParaRPr lang="en-US" altLang="en-US" dirty="0">
              <a:solidFill>
                <a:srgbClr val="FFFFFF"/>
              </a:solidFill>
            </a:endParaRPr>
          </a:p>
          <a:p>
            <a:pPr lvl="1"/>
            <a:r>
              <a:rPr lang="en-US" altLang="en-US" dirty="0">
                <a:solidFill>
                  <a:srgbClr val="FFFFFF"/>
                </a:solidFill>
              </a:rPr>
              <a:t>s</a:t>
            </a:r>
            <a:r>
              <a:rPr lang="en-US" altLang="en-US" dirty="0" smtClean="0">
                <a:solidFill>
                  <a:srgbClr val="FFFFFF"/>
                </a:solidFill>
              </a:rPr>
              <a:t>uggests an </a:t>
            </a:r>
            <a:r>
              <a:rPr lang="en-US" altLang="en-US" i="1" dirty="0" smtClean="0">
                <a:solidFill>
                  <a:srgbClr val="FFFFFF"/>
                </a:solidFill>
              </a:rPr>
              <a:t>apparent</a:t>
            </a:r>
            <a:r>
              <a:rPr lang="en-US" altLang="en-US" dirty="0" smtClean="0">
                <a:solidFill>
                  <a:srgbClr val="FFFFFF"/>
                </a:solidFill>
              </a:rPr>
              <a:t> defeat of the righteous—murdered </a:t>
            </a:r>
            <a:r>
              <a:rPr lang="en-US" altLang="en-US" dirty="0">
                <a:solidFill>
                  <a:srgbClr val="FFFFFF"/>
                </a:solidFill>
              </a:rPr>
              <a:t>for the word of </a:t>
            </a:r>
            <a:r>
              <a:rPr lang="en-US" altLang="en-US" dirty="0" smtClean="0">
                <a:solidFill>
                  <a:srgbClr val="FFFFFF"/>
                </a:solidFill>
              </a:rPr>
              <a:t>God</a:t>
            </a:r>
          </a:p>
          <a:p>
            <a:pPr lvl="1"/>
            <a:r>
              <a:rPr lang="en-US" altLang="en-US" dirty="0" smtClean="0">
                <a:solidFill>
                  <a:srgbClr val="FFFFFF"/>
                </a:solidFill>
              </a:rPr>
              <a:t>dead but still conscious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stCondLst>
                                            <p:cond delay="0"/>
                                          </p:stCondLst>
                                        </p:cTn>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stCondLst>
                                            <p:cond delay="0"/>
                                          </p:stCondLst>
                                        </p:cTn>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stCondLst>
                                            <p:cond delay="0"/>
                                          </p:stCondLst>
                                        </p:cTn>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stCondLst>
                                            <p:cond delay="0"/>
                                          </p:stCondLst>
                                        </p:cTn>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500">
                                          <p:stCondLst>
                                            <p:cond delay="0"/>
                                          </p:stCondLst>
                                        </p:cTn>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500">
                                          <p:stCondLst>
                                            <p:cond delay="0"/>
                                          </p:stCondLst>
                                        </p:cTn>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500">
                                          <p:stCondLst>
                                            <p:cond delay="0"/>
                                          </p:stCondLst>
                                        </p:cTn>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solidFill>
                  <a:srgbClr val="FFFFFF"/>
                </a:solidFill>
                <a:latin typeface="Berlin Sans FB Demi" panose="020E0802020502020306" pitchFamily="34" charset="0"/>
              </a:rPr>
              <a:t>FIFTH SEAL </a:t>
            </a:r>
            <a:r>
              <a:rPr lang="en-US" altLang="en-US" dirty="0" smtClean="0">
                <a:solidFill>
                  <a:srgbClr val="FFFFFF"/>
                </a:solidFill>
              </a:rPr>
              <a:t>(</a:t>
            </a:r>
            <a:r>
              <a:rPr lang="en-US" altLang="en-US" dirty="0">
                <a:solidFill>
                  <a:srgbClr val="FFFFFF"/>
                </a:solidFill>
              </a:rPr>
              <a:t>6:9-11)</a:t>
            </a:r>
          </a:p>
        </p:txBody>
      </p:sp>
      <p:sp>
        <p:nvSpPr>
          <p:cNvPr id="20483" name="Rectangle 3"/>
          <p:cNvSpPr>
            <a:spLocks noGrp="1" noChangeArrowheads="1"/>
          </p:cNvSpPr>
          <p:nvPr>
            <p:ph type="body" idx="1"/>
          </p:nvPr>
        </p:nvSpPr>
        <p:spPr>
          <a:xfrm>
            <a:off x="685800" y="2133600"/>
            <a:ext cx="7772400" cy="3581400"/>
          </a:xfrm>
        </p:spPr>
        <p:txBody>
          <a:bodyPr/>
          <a:lstStyle/>
          <a:p>
            <a:pPr marL="0" indent="0">
              <a:buNone/>
            </a:pPr>
            <a:r>
              <a:rPr lang="en-US" altLang="en-US" sz="4400" dirty="0">
                <a:solidFill>
                  <a:srgbClr val="FF0000"/>
                </a:solidFill>
                <a:effectLst>
                  <a:outerShdw blurRad="38100" dist="38100" dir="2700000" algn="tl">
                    <a:srgbClr val="000000"/>
                  </a:outerShdw>
                </a:effectLst>
                <a:latin typeface="Bloody" pitchFamily="2" charset="0"/>
              </a:rPr>
              <a:t>Martyred Saints</a:t>
            </a:r>
            <a:r>
              <a:rPr lang="en-US" altLang="en-US" dirty="0">
                <a:solidFill>
                  <a:srgbClr val="FF0000"/>
                </a:solidFill>
              </a:rPr>
              <a:t> </a:t>
            </a:r>
          </a:p>
          <a:p>
            <a:pPr lvl="1"/>
            <a:r>
              <a:rPr lang="en-US" altLang="en-US" dirty="0" smtClean="0">
                <a:solidFill>
                  <a:srgbClr val="FFFFFF"/>
                </a:solidFill>
              </a:rPr>
              <a:t>want avengement</a:t>
            </a:r>
          </a:p>
          <a:p>
            <a:pPr lvl="2"/>
            <a:r>
              <a:rPr lang="en-US" altLang="en-US" dirty="0">
                <a:solidFill>
                  <a:srgbClr val="FFFFFF"/>
                </a:solidFill>
              </a:rPr>
              <a:t>n</a:t>
            </a:r>
            <a:r>
              <a:rPr lang="en-US" altLang="en-US" dirty="0" smtClean="0">
                <a:solidFill>
                  <a:srgbClr val="FFFFFF"/>
                </a:solidFill>
              </a:rPr>
              <a:t>ot personally meeting out revenge as was warned against (Rom. 12:17; 1 Thess. 5:15)</a:t>
            </a:r>
          </a:p>
          <a:p>
            <a:pPr lvl="2"/>
            <a:r>
              <a:rPr lang="en-US" altLang="en-US" dirty="0">
                <a:solidFill>
                  <a:srgbClr val="FFFFFF"/>
                </a:solidFill>
              </a:rPr>
              <a:t>g</a:t>
            </a:r>
            <a:r>
              <a:rPr lang="en-US" altLang="en-US" dirty="0" smtClean="0">
                <a:solidFill>
                  <a:srgbClr val="FFFFFF"/>
                </a:solidFill>
              </a:rPr>
              <a:t>iving place to wrath is to turn it over to God (Rom. 12:19)</a:t>
            </a:r>
          </a:p>
          <a:p>
            <a:pPr lvl="2"/>
            <a:r>
              <a:rPr lang="en-US" altLang="en-US" dirty="0" smtClean="0">
                <a:solidFill>
                  <a:srgbClr val="FFFFFF"/>
                </a:solidFill>
              </a:rPr>
              <a:t>it is just for evil to be punished one day</a:t>
            </a:r>
            <a:br>
              <a:rPr lang="en-US" altLang="en-US" dirty="0" smtClean="0">
                <a:solidFill>
                  <a:srgbClr val="FFFFFF"/>
                </a:solidFill>
              </a:rPr>
            </a:br>
            <a:r>
              <a:rPr lang="en-US" altLang="en-US" dirty="0" smtClean="0">
                <a:solidFill>
                  <a:srgbClr val="FFFFFF"/>
                </a:solidFill>
              </a:rPr>
              <a:t>(Deut. 32:43; 2 Thess. 1:6, 7)</a:t>
            </a:r>
          </a:p>
          <a:p>
            <a:pPr lvl="2"/>
            <a:r>
              <a:rPr lang="en-US" altLang="en-US" dirty="0">
                <a:solidFill>
                  <a:srgbClr val="FFFFFF"/>
                </a:solidFill>
              </a:rPr>
              <a:t>e</a:t>
            </a:r>
            <a:r>
              <a:rPr lang="en-US" altLang="en-US" dirty="0" smtClean="0">
                <a:solidFill>
                  <a:srgbClr val="FFFFFF"/>
                </a:solidFill>
              </a:rPr>
              <a:t>xoneration (Rev. 20:4-6)</a:t>
            </a:r>
            <a:endParaRPr lang="en-US" altLang="en-US" dirty="0">
              <a:solidFill>
                <a:srgbClr val="FFFFFF"/>
              </a:solidFill>
            </a:endParaRPr>
          </a:p>
        </p:txBody>
      </p:sp>
    </p:spTree>
    <p:extLst>
      <p:ext uri="{BB962C8B-B14F-4D97-AF65-F5344CB8AC3E}">
        <p14:creationId xmlns:p14="http://schemas.microsoft.com/office/powerpoint/2010/main" val="98731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500">
                                          <p:stCondLst>
                                            <p:cond delay="0"/>
                                          </p:stCondLst>
                                        </p:cTn>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500">
                                          <p:stCondLst>
                                            <p:cond delay="0"/>
                                          </p:stCondLst>
                                        </p:cTn>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500">
                                          <p:stCondLst>
                                            <p:cond delay="0"/>
                                          </p:stCondLst>
                                        </p:cTn>
                                        <p:tgtEl>
                                          <p:spTgt spid="204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500">
                                          <p:stCondLst>
                                            <p:cond delay="0"/>
                                          </p:stCondLst>
                                        </p:cTn>
                                        <p:tgtEl>
                                          <p:spTgt spid="204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fade">
                                      <p:cBhvr>
                                        <p:cTn id="27" dur="500">
                                          <p:stCondLst>
                                            <p:cond delay="0"/>
                                          </p:stCondLst>
                                        </p:cTn>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0"/>
            <a:ext cx="7772400" cy="1066800"/>
          </a:xfrm>
        </p:spPr>
        <p:txBody>
          <a:bodyPr/>
          <a:lstStyle/>
          <a:p>
            <a:r>
              <a:rPr lang="en-US" altLang="en-US" dirty="0">
                <a:solidFill>
                  <a:schemeClr val="tx1">
                    <a:lumMod val="20000"/>
                    <a:lumOff val="80000"/>
                  </a:schemeClr>
                </a:solidFill>
                <a:latin typeface="Berlin Sans FB Demi" panose="020E0802020502020306" pitchFamily="34" charset="0"/>
              </a:rPr>
              <a:t>Triumph &amp; Tragedy</a:t>
            </a:r>
            <a:br>
              <a:rPr lang="en-US" altLang="en-US" dirty="0">
                <a:solidFill>
                  <a:schemeClr val="tx1">
                    <a:lumMod val="20000"/>
                    <a:lumOff val="80000"/>
                  </a:schemeClr>
                </a:solidFill>
                <a:latin typeface="Berlin Sans FB Demi" panose="020E0802020502020306" pitchFamily="34" charset="0"/>
              </a:rPr>
            </a:br>
            <a:r>
              <a:rPr lang="en-US" altLang="en-US" dirty="0">
                <a:solidFill>
                  <a:schemeClr val="tx1">
                    <a:lumMod val="20000"/>
                    <a:lumOff val="80000"/>
                  </a:schemeClr>
                </a:solidFill>
                <a:latin typeface="Berlin Sans FB Demi" panose="020E0802020502020306" pitchFamily="34" charset="0"/>
              </a:rPr>
              <a:t>(v. 11)</a:t>
            </a:r>
          </a:p>
        </p:txBody>
      </p:sp>
      <p:sp>
        <p:nvSpPr>
          <p:cNvPr id="21507" name="Rectangle 3"/>
          <p:cNvSpPr>
            <a:spLocks noGrp="1" noChangeArrowheads="1"/>
          </p:cNvSpPr>
          <p:nvPr>
            <p:ph type="body" idx="1"/>
          </p:nvPr>
        </p:nvSpPr>
        <p:spPr/>
        <p:txBody>
          <a:bodyPr/>
          <a:lstStyle/>
          <a:p>
            <a:r>
              <a:rPr lang="en-US" altLang="en-US" dirty="0" smtClean="0">
                <a:solidFill>
                  <a:srgbClr val="FFFFFF"/>
                </a:solidFill>
              </a:rPr>
              <a:t>saints </a:t>
            </a:r>
            <a:r>
              <a:rPr lang="en-US" altLang="en-US" dirty="0">
                <a:solidFill>
                  <a:srgbClr val="FFFFFF"/>
                </a:solidFill>
              </a:rPr>
              <a:t>were given a robe of white</a:t>
            </a:r>
          </a:p>
          <a:p>
            <a:pPr lvl="1"/>
            <a:r>
              <a:rPr lang="en-US" altLang="en-US" dirty="0">
                <a:solidFill>
                  <a:srgbClr val="FFFFFF"/>
                </a:solidFill>
              </a:rPr>
              <a:t>they had fought the good fight and remained faithful</a:t>
            </a:r>
          </a:p>
          <a:p>
            <a:pPr lvl="1"/>
            <a:r>
              <a:rPr lang="en-US" altLang="en-US" dirty="0">
                <a:solidFill>
                  <a:srgbClr val="FFFFFF"/>
                </a:solidFill>
              </a:rPr>
              <a:t>had finished their course</a:t>
            </a:r>
          </a:p>
          <a:p>
            <a:pPr lvl="1"/>
            <a:r>
              <a:rPr lang="en-US" altLang="en-US" dirty="0">
                <a:solidFill>
                  <a:srgbClr val="FFFFFF"/>
                </a:solidFill>
              </a:rPr>
              <a:t>will rest</a:t>
            </a:r>
          </a:p>
          <a:p>
            <a:r>
              <a:rPr lang="en-US" altLang="en-US" dirty="0" smtClean="0">
                <a:solidFill>
                  <a:srgbClr val="FFFFFF"/>
                </a:solidFill>
              </a:rPr>
              <a:t>many </a:t>
            </a:r>
            <a:r>
              <a:rPr lang="en-US" altLang="en-US" dirty="0">
                <a:solidFill>
                  <a:srgbClr val="FFFFFF"/>
                </a:solidFill>
              </a:rPr>
              <a:t>more saints will be allowed to die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solidFill>
                  <a:srgbClr val="FFFFFF"/>
                </a:solidFill>
                <a:latin typeface="Berlin Sans FB Demi" panose="020E0802020502020306" pitchFamily="34" charset="0"/>
              </a:rPr>
              <a:t>SIXTH SEAL </a:t>
            </a:r>
            <a:r>
              <a:rPr lang="en-US" altLang="en-US" dirty="0" smtClean="0">
                <a:solidFill>
                  <a:srgbClr val="FFFFFF"/>
                </a:solidFill>
              </a:rPr>
              <a:t>(</a:t>
            </a:r>
            <a:r>
              <a:rPr lang="en-US" altLang="en-US" dirty="0">
                <a:solidFill>
                  <a:srgbClr val="FFFFFF"/>
                </a:solidFill>
              </a:rPr>
              <a:t>6:12-17)</a:t>
            </a:r>
          </a:p>
        </p:txBody>
      </p:sp>
      <p:sp>
        <p:nvSpPr>
          <p:cNvPr id="22531" name="Rectangle 3"/>
          <p:cNvSpPr>
            <a:spLocks noGrp="1" noChangeArrowheads="1"/>
          </p:cNvSpPr>
          <p:nvPr>
            <p:ph type="body" idx="1"/>
          </p:nvPr>
        </p:nvSpPr>
        <p:spPr>
          <a:xfrm>
            <a:off x="685800" y="1828800"/>
            <a:ext cx="8458200" cy="4572000"/>
          </a:xfrm>
        </p:spPr>
        <p:txBody>
          <a:bodyPr>
            <a:normAutofit/>
          </a:bodyPr>
          <a:lstStyle/>
          <a:p>
            <a:r>
              <a:rPr lang="en-US" altLang="en-US" dirty="0">
                <a:solidFill>
                  <a:srgbClr val="FFFFFF"/>
                </a:solidFill>
              </a:rPr>
              <a:t>end of world or end of empire</a:t>
            </a:r>
            <a:r>
              <a:rPr lang="en-US" altLang="en-US" dirty="0" smtClean="0">
                <a:solidFill>
                  <a:srgbClr val="FFFFFF"/>
                </a:solidFill>
              </a:rPr>
              <a:t>?</a:t>
            </a:r>
            <a:endParaRPr lang="en-US" altLang="en-US" dirty="0">
              <a:solidFill>
                <a:srgbClr val="FFFFFF"/>
              </a:solidFill>
            </a:endParaRPr>
          </a:p>
          <a:p>
            <a:pPr lvl="1"/>
            <a:r>
              <a:rPr lang="en-US" altLang="en-US" dirty="0" smtClean="0">
                <a:solidFill>
                  <a:srgbClr val="FFFFFF"/>
                </a:solidFill>
              </a:rPr>
              <a:t>most likely the </a:t>
            </a:r>
            <a:r>
              <a:rPr lang="en-US" altLang="en-US" dirty="0">
                <a:solidFill>
                  <a:srgbClr val="FFFFFF"/>
                </a:solidFill>
              </a:rPr>
              <a:t>end of Roman </a:t>
            </a:r>
            <a:r>
              <a:rPr lang="en-US" altLang="en-US" dirty="0" smtClean="0">
                <a:solidFill>
                  <a:srgbClr val="FFFFFF"/>
                </a:solidFill>
              </a:rPr>
              <a:t>rule with this seal being the answer to 6:10 (cf. 19:1, 2)</a:t>
            </a:r>
          </a:p>
          <a:p>
            <a:pPr lvl="1"/>
            <a:r>
              <a:rPr lang="en-US" altLang="en-US" dirty="0" smtClean="0">
                <a:solidFill>
                  <a:srgbClr val="FFFFFF"/>
                </a:solidFill>
              </a:rPr>
              <a:t>some argue the possibility of the final day of wrath where Revelation is divided into seven sections—every section spans the entire Christian dispensation to the second coming</a:t>
            </a:r>
          </a:p>
          <a:p>
            <a:r>
              <a:rPr lang="en-US" altLang="en-US" b="1" u="sng" dirty="0" smtClean="0">
                <a:solidFill>
                  <a:srgbClr val="FFFFFF"/>
                </a:solidFill>
              </a:rPr>
              <a:t>POINT</a:t>
            </a:r>
            <a:r>
              <a:rPr lang="en-US" altLang="en-US" dirty="0" smtClean="0">
                <a:solidFill>
                  <a:srgbClr val="FFFFFF"/>
                </a:solidFill>
              </a:rPr>
              <a:t>: A great day of wrath is coming and “Who Is Able To Stand?” (6:17)</a:t>
            </a:r>
            <a:endParaRPr lang="en-US"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544" fill="hold" grpId="0" nodeType="afterEffect">
                                  <p:stCondLst>
                                    <p:cond delay="0"/>
                                  </p:stCondLst>
                                  <p:childTnLst>
                                    <p:anim calcmode="lin" valueType="num">
                                      <p:cBhvr>
                                        <p:cTn id="6" dur="500"/>
                                        <p:tgtEl>
                                          <p:spTgt spid="22531">
                                            <p:txEl>
                                              <p:pRg st="0" end="0"/>
                                            </p:txEl>
                                          </p:spTgt>
                                        </p:tgtEl>
                                        <p:attrNameLst>
                                          <p:attrName>ppt_w</p:attrName>
                                        </p:attrNameLst>
                                      </p:cBhvr>
                                      <p:tavLst>
                                        <p:tav tm="0">
                                          <p:val>
                                            <p:strVal val="ppt_w"/>
                                          </p:val>
                                        </p:tav>
                                        <p:tav tm="100000">
                                          <p:val>
                                            <p:fltVal val="0"/>
                                          </p:val>
                                        </p:tav>
                                      </p:tavLst>
                                    </p:anim>
                                    <p:anim calcmode="lin" valueType="num">
                                      <p:cBhvr>
                                        <p:cTn id="7" dur="500"/>
                                        <p:tgtEl>
                                          <p:spTgt spid="22531">
                                            <p:txEl>
                                              <p:pRg st="0" end="0"/>
                                            </p:txEl>
                                          </p:spTgt>
                                        </p:tgtEl>
                                        <p:attrNameLst>
                                          <p:attrName>ppt_h</p:attrName>
                                        </p:attrNameLst>
                                      </p:cBhvr>
                                      <p:tavLst>
                                        <p:tav tm="0">
                                          <p:val>
                                            <p:strVal val="ppt_h"/>
                                          </p:val>
                                        </p:tav>
                                        <p:tav tm="100000">
                                          <p:val>
                                            <p:fltVal val="0"/>
                                          </p:val>
                                        </p:tav>
                                      </p:tavLst>
                                    </p:anim>
                                    <p:anim calcmode="lin" valueType="num">
                                      <p:cBhvr>
                                        <p:cTn id="8" dur="500"/>
                                        <p:tgtEl>
                                          <p:spTgt spid="22531">
                                            <p:txEl>
                                              <p:pRg st="0" end="0"/>
                                            </p:txEl>
                                          </p:spTgt>
                                        </p:tgtEl>
                                        <p:attrNameLst>
                                          <p:attrName>ppt_x</p:attrName>
                                        </p:attrNameLst>
                                      </p:cBhvr>
                                      <p:tavLst>
                                        <p:tav tm="0">
                                          <p:val>
                                            <p:strVal val="ppt_x"/>
                                          </p:val>
                                        </p:tav>
                                        <p:tav tm="100000">
                                          <p:val>
                                            <p:fltVal val="0.5"/>
                                          </p:val>
                                        </p:tav>
                                      </p:tavLst>
                                    </p:anim>
                                    <p:anim calcmode="lin" valueType="num">
                                      <p:cBhvr>
                                        <p:cTn id="9" dur="500"/>
                                        <p:tgtEl>
                                          <p:spTgt spid="22531">
                                            <p:txEl>
                                              <p:pRg st="0" end="0"/>
                                            </p:txEl>
                                          </p:spTgt>
                                        </p:tgtEl>
                                        <p:attrNameLst>
                                          <p:attrName>ppt_y</p:attrName>
                                        </p:attrNameLst>
                                      </p:cBhvr>
                                      <p:tavLst>
                                        <p:tav tm="0">
                                          <p:val>
                                            <p:strVal val="ppt_y"/>
                                          </p:val>
                                        </p:tav>
                                        <p:tav tm="100000">
                                          <p:val>
                                            <p:fltVal val="0.5"/>
                                          </p:val>
                                        </p:tav>
                                      </p:tavLst>
                                    </p:anim>
                                    <p:set>
                                      <p:cBhvr>
                                        <p:cTn id="10" dur="1" fill="hold">
                                          <p:stCondLst>
                                            <p:cond delay="499"/>
                                          </p:stCondLst>
                                        </p:cTn>
                                        <p:tgtEl>
                                          <p:spTgt spid="22531">
                                            <p:txEl>
                                              <p:pRg st="0" end="0"/>
                                            </p:txEl>
                                          </p:spTgt>
                                        </p:tgtEl>
                                        <p:attrNameLst>
                                          <p:attrName>style.visibility</p:attrName>
                                        </p:attrNameLst>
                                      </p:cBhvr>
                                      <p:to>
                                        <p:strVal val="hidden"/>
                                      </p:to>
                                    </p:set>
                                  </p:childTnLst>
                                </p:cTn>
                              </p:par>
                              <p:par>
                                <p:cTn id="11" presetID="23" presetClass="exit" presetSubtype="544" fill="hold" grpId="0" nodeType="withEffect">
                                  <p:stCondLst>
                                    <p:cond delay="0"/>
                                  </p:stCondLst>
                                  <p:childTnLst>
                                    <p:anim calcmode="lin" valueType="num">
                                      <p:cBhvr>
                                        <p:cTn id="12" dur="500"/>
                                        <p:tgtEl>
                                          <p:spTgt spid="22531">
                                            <p:txEl>
                                              <p:pRg st="1" end="1"/>
                                            </p:txEl>
                                          </p:spTgt>
                                        </p:tgtEl>
                                        <p:attrNameLst>
                                          <p:attrName>ppt_w</p:attrName>
                                        </p:attrNameLst>
                                      </p:cBhvr>
                                      <p:tavLst>
                                        <p:tav tm="0">
                                          <p:val>
                                            <p:strVal val="ppt_w"/>
                                          </p:val>
                                        </p:tav>
                                        <p:tav tm="100000">
                                          <p:val>
                                            <p:fltVal val="0"/>
                                          </p:val>
                                        </p:tav>
                                      </p:tavLst>
                                    </p:anim>
                                    <p:anim calcmode="lin" valueType="num">
                                      <p:cBhvr>
                                        <p:cTn id="13" dur="500"/>
                                        <p:tgtEl>
                                          <p:spTgt spid="22531">
                                            <p:txEl>
                                              <p:pRg st="1" end="1"/>
                                            </p:txEl>
                                          </p:spTgt>
                                        </p:tgtEl>
                                        <p:attrNameLst>
                                          <p:attrName>ppt_h</p:attrName>
                                        </p:attrNameLst>
                                      </p:cBhvr>
                                      <p:tavLst>
                                        <p:tav tm="0">
                                          <p:val>
                                            <p:strVal val="ppt_h"/>
                                          </p:val>
                                        </p:tav>
                                        <p:tav tm="100000">
                                          <p:val>
                                            <p:fltVal val="0"/>
                                          </p:val>
                                        </p:tav>
                                      </p:tavLst>
                                    </p:anim>
                                    <p:anim calcmode="lin" valueType="num">
                                      <p:cBhvr>
                                        <p:cTn id="14" dur="500"/>
                                        <p:tgtEl>
                                          <p:spTgt spid="22531">
                                            <p:txEl>
                                              <p:pRg st="1" end="1"/>
                                            </p:txEl>
                                          </p:spTgt>
                                        </p:tgtEl>
                                        <p:attrNameLst>
                                          <p:attrName>ppt_x</p:attrName>
                                        </p:attrNameLst>
                                      </p:cBhvr>
                                      <p:tavLst>
                                        <p:tav tm="0">
                                          <p:val>
                                            <p:strVal val="ppt_x"/>
                                          </p:val>
                                        </p:tav>
                                        <p:tav tm="100000">
                                          <p:val>
                                            <p:fltVal val="0.5"/>
                                          </p:val>
                                        </p:tav>
                                      </p:tavLst>
                                    </p:anim>
                                    <p:anim calcmode="lin" valueType="num">
                                      <p:cBhvr>
                                        <p:cTn id="15" dur="500"/>
                                        <p:tgtEl>
                                          <p:spTgt spid="22531">
                                            <p:txEl>
                                              <p:pRg st="1" end="1"/>
                                            </p:txEl>
                                          </p:spTgt>
                                        </p:tgtEl>
                                        <p:attrNameLst>
                                          <p:attrName>ppt_y</p:attrName>
                                        </p:attrNameLst>
                                      </p:cBhvr>
                                      <p:tavLst>
                                        <p:tav tm="0">
                                          <p:val>
                                            <p:strVal val="ppt_y"/>
                                          </p:val>
                                        </p:tav>
                                        <p:tav tm="100000">
                                          <p:val>
                                            <p:fltVal val="0.5"/>
                                          </p:val>
                                        </p:tav>
                                      </p:tavLst>
                                    </p:anim>
                                    <p:set>
                                      <p:cBhvr>
                                        <p:cTn id="16" dur="1" fill="hold">
                                          <p:stCondLst>
                                            <p:cond delay="499"/>
                                          </p:stCondLst>
                                        </p:cTn>
                                        <p:tgtEl>
                                          <p:spTgt spid="22531">
                                            <p:txEl>
                                              <p:pRg st="1" end="1"/>
                                            </p:txEl>
                                          </p:spTgt>
                                        </p:tgtEl>
                                        <p:attrNameLst>
                                          <p:attrName>style.visibility</p:attrName>
                                        </p:attrNameLst>
                                      </p:cBhvr>
                                      <p:to>
                                        <p:strVal val="hidden"/>
                                      </p:to>
                                    </p:set>
                                  </p:childTnLst>
                                </p:cTn>
                              </p:par>
                              <p:par>
                                <p:cTn id="17" presetID="23" presetClass="exit" presetSubtype="544" fill="hold" grpId="0" nodeType="withEffect">
                                  <p:stCondLst>
                                    <p:cond delay="0"/>
                                  </p:stCondLst>
                                  <p:childTnLst>
                                    <p:anim calcmode="lin" valueType="num">
                                      <p:cBhvr>
                                        <p:cTn id="18" dur="500"/>
                                        <p:tgtEl>
                                          <p:spTgt spid="22531">
                                            <p:txEl>
                                              <p:pRg st="2" end="2"/>
                                            </p:txEl>
                                          </p:spTgt>
                                        </p:tgtEl>
                                        <p:attrNameLst>
                                          <p:attrName>ppt_w</p:attrName>
                                        </p:attrNameLst>
                                      </p:cBhvr>
                                      <p:tavLst>
                                        <p:tav tm="0">
                                          <p:val>
                                            <p:strVal val="ppt_w"/>
                                          </p:val>
                                        </p:tav>
                                        <p:tav tm="100000">
                                          <p:val>
                                            <p:fltVal val="0"/>
                                          </p:val>
                                        </p:tav>
                                      </p:tavLst>
                                    </p:anim>
                                    <p:anim calcmode="lin" valueType="num">
                                      <p:cBhvr>
                                        <p:cTn id="19" dur="500"/>
                                        <p:tgtEl>
                                          <p:spTgt spid="22531">
                                            <p:txEl>
                                              <p:pRg st="2" end="2"/>
                                            </p:txEl>
                                          </p:spTgt>
                                        </p:tgtEl>
                                        <p:attrNameLst>
                                          <p:attrName>ppt_h</p:attrName>
                                        </p:attrNameLst>
                                      </p:cBhvr>
                                      <p:tavLst>
                                        <p:tav tm="0">
                                          <p:val>
                                            <p:strVal val="ppt_h"/>
                                          </p:val>
                                        </p:tav>
                                        <p:tav tm="100000">
                                          <p:val>
                                            <p:fltVal val="0"/>
                                          </p:val>
                                        </p:tav>
                                      </p:tavLst>
                                    </p:anim>
                                    <p:anim calcmode="lin" valueType="num">
                                      <p:cBhvr>
                                        <p:cTn id="20" dur="500"/>
                                        <p:tgtEl>
                                          <p:spTgt spid="22531">
                                            <p:txEl>
                                              <p:pRg st="2" end="2"/>
                                            </p:txEl>
                                          </p:spTgt>
                                        </p:tgtEl>
                                        <p:attrNameLst>
                                          <p:attrName>ppt_x</p:attrName>
                                        </p:attrNameLst>
                                      </p:cBhvr>
                                      <p:tavLst>
                                        <p:tav tm="0">
                                          <p:val>
                                            <p:strVal val="ppt_x"/>
                                          </p:val>
                                        </p:tav>
                                        <p:tav tm="100000">
                                          <p:val>
                                            <p:fltVal val="0.5"/>
                                          </p:val>
                                        </p:tav>
                                      </p:tavLst>
                                    </p:anim>
                                    <p:anim calcmode="lin" valueType="num">
                                      <p:cBhvr>
                                        <p:cTn id="21" dur="500"/>
                                        <p:tgtEl>
                                          <p:spTgt spid="22531">
                                            <p:txEl>
                                              <p:pRg st="2" end="2"/>
                                            </p:txEl>
                                          </p:spTgt>
                                        </p:tgtEl>
                                        <p:attrNameLst>
                                          <p:attrName>ppt_y</p:attrName>
                                        </p:attrNameLst>
                                      </p:cBhvr>
                                      <p:tavLst>
                                        <p:tav tm="0">
                                          <p:val>
                                            <p:strVal val="ppt_y"/>
                                          </p:val>
                                        </p:tav>
                                        <p:tav tm="100000">
                                          <p:val>
                                            <p:fltVal val="0.5"/>
                                          </p:val>
                                        </p:tav>
                                      </p:tavLst>
                                    </p:anim>
                                    <p:set>
                                      <p:cBhvr>
                                        <p:cTn id="22" dur="1" fill="hold">
                                          <p:stCondLst>
                                            <p:cond delay="499"/>
                                          </p:stCondLst>
                                        </p:cTn>
                                        <p:tgtEl>
                                          <p:spTgt spid="22531">
                                            <p:txEl>
                                              <p:pRg st="2" end="2"/>
                                            </p:txEl>
                                          </p:spTgt>
                                        </p:tgtEl>
                                        <p:attrNameLst>
                                          <p:attrName>style.visibility</p:attrName>
                                        </p:attrNameLst>
                                      </p:cBhvr>
                                      <p:to>
                                        <p:strVal val="hidden"/>
                                      </p:to>
                                    </p:set>
                                  </p:childTnLst>
                                </p:cTn>
                              </p:par>
                            </p:childTnLst>
                          </p:cTn>
                        </p:par>
                        <p:par>
                          <p:cTn id="23" fill="hold">
                            <p:stCondLst>
                              <p:cond delay="500"/>
                            </p:stCondLst>
                            <p:childTnLst>
                              <p:par>
                                <p:cTn id="24" presetID="64" presetClass="path" presetSubtype="0" accel="50000" decel="50000" fill="hold" nodeType="afterEffect">
                                  <p:stCondLst>
                                    <p:cond delay="0"/>
                                  </p:stCondLst>
                                  <p:iterate type="wd">
                                    <p:tmPct val="0"/>
                                  </p:iterate>
                                  <p:childTnLst>
                                    <p:animMotion origin="layout" path="M 0 0 L 0 -0.25 E" pathEditMode="relative" ptsTypes="">
                                      <p:cBhvr>
                                        <p:cTn id="25" dur="2000" fill="hold"/>
                                        <p:tgtEl>
                                          <p:spTgt spid="22531">
                                            <p:txEl>
                                              <p:pRg st="3" end="3"/>
                                            </p:txEl>
                                          </p:spTgt>
                                        </p:tgtEl>
                                        <p:attrNameLst>
                                          <p:attrName>ppt_x</p:attrName>
                                          <p:attrName>ppt_y</p:attrName>
                                        </p:attrNameLst>
                                      </p:cBhvr>
                                    </p:animMotion>
                                  </p:childTnLst>
                                </p:cTn>
                              </p:par>
                            </p:childTnLst>
                          </p:cTn>
                        </p:par>
                        <p:par>
                          <p:cTn id="26" fill="hold">
                            <p:stCondLst>
                              <p:cond delay="2500"/>
                            </p:stCondLst>
                            <p:childTnLst>
                              <p:par>
                                <p:cTn id="27" presetID="6" presetClass="emph" presetSubtype="0" fill="hold" nodeType="afterEffect">
                                  <p:stCondLst>
                                    <p:cond delay="0"/>
                                  </p:stCondLst>
                                  <p:iterate type="wd">
                                    <p:tmPct val="10000"/>
                                  </p:iterate>
                                  <p:childTnLst>
                                    <p:animScale>
                                      <p:cBhvr>
                                        <p:cTn id="28" dur="2000" fill="hold"/>
                                        <p:tgtEl>
                                          <p:spTgt spid="22531">
                                            <p:txEl>
                                              <p:pRg st="3" end="3"/>
                                            </p:txEl>
                                          </p:spTgt>
                                        </p:tgtEl>
                                      </p:cBhvr>
                                      <p:by x="100000" y="120000"/>
                                    </p:animScale>
                                  </p:childTnLst>
                                </p:cTn>
                              </p:par>
                            </p:childTnLst>
                          </p:cTn>
                        </p:par>
                        <p:par>
                          <p:cTn id="29" fill="hold">
                            <p:stCondLst>
                              <p:cond delay="8300"/>
                            </p:stCondLst>
                            <p:childTnLst>
                              <p:par>
                                <p:cTn id="30" presetID="3" presetClass="emph" presetSubtype="10" fill="hold" nodeType="afterEffect">
                                  <p:stCondLst>
                                    <p:cond delay="0"/>
                                  </p:stCondLst>
                                  <p:iterate type="wd">
                                    <p:tmPct val="0"/>
                                  </p:iterate>
                                  <p:childTnLst>
                                    <p:animClr clrSpc="hsl" dir="ccw">
                                      <p:cBhvr override="childStyle">
                                        <p:cTn id="31" dur="2000" fill="hold"/>
                                        <p:tgtEl>
                                          <p:spTgt spid="22531">
                                            <p:txEl>
                                              <p:pRg st="3" end="3"/>
                                            </p:txEl>
                                          </p:spTgt>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solidFill>
                  <a:srgbClr val="FFFFFF"/>
                </a:solidFill>
                <a:latin typeface="Berlin Sans FB Demi" panose="020E0802020502020306" pitchFamily="34" charset="0"/>
              </a:rPr>
              <a:t>SIXTH SEAL </a:t>
            </a:r>
            <a:r>
              <a:rPr lang="en-US" altLang="en-US" dirty="0" smtClean="0">
                <a:solidFill>
                  <a:srgbClr val="FFFFFF"/>
                </a:solidFill>
              </a:rPr>
              <a:t>(</a:t>
            </a:r>
            <a:r>
              <a:rPr lang="en-US" altLang="en-US" dirty="0">
                <a:solidFill>
                  <a:srgbClr val="FFFFFF"/>
                </a:solidFill>
              </a:rPr>
              <a:t>6:12-17)</a:t>
            </a:r>
          </a:p>
        </p:txBody>
      </p:sp>
      <p:sp>
        <p:nvSpPr>
          <p:cNvPr id="22531" name="Rectangle 3"/>
          <p:cNvSpPr>
            <a:spLocks noGrp="1" noChangeArrowheads="1"/>
          </p:cNvSpPr>
          <p:nvPr>
            <p:ph type="body" idx="1"/>
          </p:nvPr>
        </p:nvSpPr>
        <p:spPr>
          <a:xfrm>
            <a:off x="685800" y="1828800"/>
            <a:ext cx="8458200" cy="4572000"/>
          </a:xfrm>
        </p:spPr>
        <p:txBody>
          <a:bodyPr>
            <a:normAutofit lnSpcReduction="10000"/>
          </a:bodyPr>
          <a:lstStyle/>
          <a:p>
            <a:r>
              <a:rPr lang="en-US" altLang="en-US" dirty="0" smtClean="0">
                <a:solidFill>
                  <a:srgbClr val="FFFFFF"/>
                </a:solidFill>
              </a:rPr>
              <a:t>sun </a:t>
            </a:r>
            <a:r>
              <a:rPr lang="en-US" altLang="en-US" dirty="0">
                <a:solidFill>
                  <a:srgbClr val="FFFFFF"/>
                </a:solidFill>
              </a:rPr>
              <a:t>became black; moon to blood; stars of heaven fell </a:t>
            </a:r>
          </a:p>
          <a:p>
            <a:pPr lvl="1"/>
            <a:r>
              <a:rPr lang="en-US" altLang="en-US" dirty="0">
                <a:solidFill>
                  <a:srgbClr val="FFFFFF"/>
                </a:solidFill>
              </a:rPr>
              <a:t>typical language of judgment cf. Is. </a:t>
            </a:r>
            <a:r>
              <a:rPr lang="en-US" altLang="en-US" dirty="0" smtClean="0">
                <a:solidFill>
                  <a:srgbClr val="FFFFFF"/>
                </a:solidFill>
              </a:rPr>
              <a:t>13:9-13</a:t>
            </a:r>
          </a:p>
          <a:p>
            <a:r>
              <a:rPr lang="en-US" altLang="en-US" dirty="0" smtClean="0">
                <a:solidFill>
                  <a:srgbClr val="FFFFFF"/>
                </a:solidFill>
              </a:rPr>
              <a:t>sky receded as a scroll (cf. Is. 34:4)</a:t>
            </a:r>
          </a:p>
          <a:p>
            <a:r>
              <a:rPr lang="en-US" altLang="en-US" dirty="0" smtClean="0">
                <a:solidFill>
                  <a:srgbClr val="FFFFFF"/>
                </a:solidFill>
              </a:rPr>
              <a:t>people of all stations wanting cover from God (cf. Is. 2:10-21, against pride/idols)</a:t>
            </a:r>
          </a:p>
          <a:p>
            <a:pPr lvl="1"/>
            <a:r>
              <a:rPr lang="en-US" altLang="en-US" dirty="0" smtClean="0">
                <a:solidFill>
                  <a:srgbClr val="FFFFFF"/>
                </a:solidFill>
              </a:rPr>
              <a:t>a prefigure of final judgment 20:12</a:t>
            </a:r>
          </a:p>
          <a:p>
            <a:pPr marL="0" indent="0">
              <a:buNone/>
            </a:pPr>
            <a:r>
              <a:rPr lang="en-US" altLang="en-US" b="1" dirty="0" smtClean="0">
                <a:solidFill>
                  <a:srgbClr val="FFFFFF"/>
                </a:solidFill>
              </a:rPr>
              <a:t>NO ONE CAN STAND BEFORE THE WRATH OF THE LAMB!</a:t>
            </a:r>
          </a:p>
        </p:txBody>
      </p:sp>
    </p:spTree>
    <p:extLst>
      <p:ext uri="{BB962C8B-B14F-4D97-AF65-F5344CB8AC3E}">
        <p14:creationId xmlns:p14="http://schemas.microsoft.com/office/powerpoint/2010/main" val="101204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type="wd">
                                    <p:tmPct val="10000"/>
                                  </p:iterate>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stCondLst>
                                            <p:cond delay="0"/>
                                          </p:stCondLst>
                                        </p:cTn>
                                        <p:tgtEl>
                                          <p:spTgt spid="22531">
                                            <p:txEl>
                                              <p:pRg st="0" end="0"/>
                                            </p:txEl>
                                          </p:spTgt>
                                        </p:tgtEl>
                                      </p:cBhvr>
                                    </p:animEffect>
                                  </p:childTnLst>
                                </p:cTn>
                              </p:par>
                            </p:childTnLst>
                          </p:cTn>
                        </p:par>
                        <p:par>
                          <p:cTn id="8" fill="hold">
                            <p:stCondLst>
                              <p:cond delay="1050"/>
                            </p:stCondLst>
                            <p:childTnLst>
                              <p:par>
                                <p:cTn id="9" presetID="10" presetClass="entr" presetSubtype="0" fill="hold" grpId="1" nodeType="afterEffect">
                                  <p:stCondLst>
                                    <p:cond delay="0"/>
                                  </p:stCondLst>
                                  <p:iterate type="lt">
                                    <p:tmPct val="10000"/>
                                  </p:iterate>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fade">
                                      <p:cBhvr>
                                        <p:cTn id="11" dur="500">
                                          <p:stCondLst>
                                            <p:cond delay="0"/>
                                          </p:stCondLst>
                                        </p:cTn>
                                        <p:tgtEl>
                                          <p:spTgt spid="2253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lt">
                                    <p:tmPct val="10000"/>
                                  </p:iterate>
                                  <p:childTnLst>
                                    <p:set>
                                      <p:cBhvr>
                                        <p:cTn id="15" dur="1" fill="hold">
                                          <p:stCondLst>
                                            <p:cond delay="0"/>
                                          </p:stCondLst>
                                        </p:cTn>
                                        <p:tgtEl>
                                          <p:spTgt spid="22531">
                                            <p:txEl>
                                              <p:pRg st="2" end="2"/>
                                            </p:txEl>
                                          </p:spTgt>
                                        </p:tgtEl>
                                        <p:attrNameLst>
                                          <p:attrName>style.visibility</p:attrName>
                                        </p:attrNameLst>
                                      </p:cBhvr>
                                      <p:to>
                                        <p:strVal val="visible"/>
                                      </p:to>
                                    </p:set>
                                    <p:animEffect transition="in" filter="fade">
                                      <p:cBhvr>
                                        <p:cTn id="16" dur="500">
                                          <p:stCondLst>
                                            <p:cond delay="0"/>
                                          </p:stCondLst>
                                        </p:cTn>
                                        <p:tgtEl>
                                          <p:spTgt spid="225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iterate type="lt">
                                    <p:tmPct val="10000"/>
                                  </p:iterate>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fade">
                                      <p:cBhvr>
                                        <p:cTn id="21" dur="500">
                                          <p:stCondLst>
                                            <p:cond delay="0"/>
                                          </p:stCondLst>
                                        </p:cTn>
                                        <p:tgtEl>
                                          <p:spTgt spid="2253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iterate type="lt">
                                    <p:tmPct val="10000"/>
                                  </p:iterate>
                                  <p:childTnLst>
                                    <p:set>
                                      <p:cBhvr>
                                        <p:cTn id="25" dur="1" fill="hold">
                                          <p:stCondLst>
                                            <p:cond delay="0"/>
                                          </p:stCondLst>
                                        </p:cTn>
                                        <p:tgtEl>
                                          <p:spTgt spid="22531">
                                            <p:txEl>
                                              <p:pRg st="4" end="4"/>
                                            </p:txEl>
                                          </p:spTgt>
                                        </p:tgtEl>
                                        <p:attrNameLst>
                                          <p:attrName>style.visibility</p:attrName>
                                        </p:attrNameLst>
                                      </p:cBhvr>
                                      <p:to>
                                        <p:strVal val="visible"/>
                                      </p:to>
                                    </p:set>
                                    <p:animEffect transition="in" filter="fade">
                                      <p:cBhvr>
                                        <p:cTn id="26" dur="500">
                                          <p:stCondLst>
                                            <p:cond delay="0"/>
                                          </p:stCondLst>
                                        </p:cTn>
                                        <p:tgtEl>
                                          <p:spTgt spid="2253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iterate type="lt">
                                    <p:tmPct val="10000"/>
                                  </p:iterate>
                                  <p:childTnLst>
                                    <p:set>
                                      <p:cBhvr>
                                        <p:cTn id="30" dur="1" fill="hold">
                                          <p:stCondLst>
                                            <p:cond delay="0"/>
                                          </p:stCondLst>
                                        </p:cTn>
                                        <p:tgtEl>
                                          <p:spTgt spid="22531">
                                            <p:txEl>
                                              <p:pRg st="5" end="5"/>
                                            </p:txEl>
                                          </p:spTgt>
                                        </p:tgtEl>
                                        <p:attrNameLst>
                                          <p:attrName>style.visibility</p:attrName>
                                        </p:attrNameLst>
                                      </p:cBhvr>
                                      <p:to>
                                        <p:strVal val="visible"/>
                                      </p:to>
                                    </p:set>
                                    <p:animEffect transition="in" filter="fade">
                                      <p:cBhvr>
                                        <p:cTn id="31" dur="500">
                                          <p:stCondLst>
                                            <p:cond delay="0"/>
                                          </p:stCondLst>
                                        </p:cTn>
                                        <p:tgtEl>
                                          <p:spTgt spid="22531">
                                            <p:txEl>
                                              <p:pRg st="5" end="5"/>
                                            </p:txEl>
                                          </p:spTgt>
                                        </p:tgtEl>
                                      </p:cBhvr>
                                    </p:animEffect>
                                  </p:childTnLst>
                                </p:cTn>
                              </p:par>
                              <p:par>
                                <p:cTn id="32" presetID="38" presetClass="exit" presetSubtype="0" accel="50000" fill="hold" grpId="0" nodeType="withEffect">
                                  <p:stCondLst>
                                    <p:cond delay="0"/>
                                  </p:stCondLst>
                                  <p:iterate type="wd">
                                    <p:tmPct val="29000"/>
                                  </p:iterate>
                                  <p:childTnLst>
                                    <p:anim calcmode="lin" valueType="num">
                                      <p:cBhvr>
                                        <p:cTn id="33" dur="2000">
                                          <p:stCondLst>
                                            <p:cond delay="0"/>
                                          </p:stCondLst>
                                        </p:cTn>
                                        <p:tgtEl>
                                          <p:spTgt spid="22531">
                                            <p:txEl>
                                              <p:pRg st="0" end="0"/>
                                            </p:txEl>
                                          </p:spTgt>
                                        </p:tgtEl>
                                        <p:attrNameLst>
                                          <p:attrName>style.rotation</p:attrName>
                                        </p:attrNameLst>
                                      </p:cBhvr>
                                      <p:tavLst>
                                        <p:tav tm="0">
                                          <p:val>
                                            <p:fltVal val="0"/>
                                          </p:val>
                                        </p:tav>
                                        <p:tav tm="100000">
                                          <p:val>
                                            <p:fltVal val="45"/>
                                          </p:val>
                                        </p:tav>
                                      </p:tavLst>
                                    </p:anim>
                                    <p:anim calcmode="lin" valueType="num">
                                      <p:cBhvr>
                                        <p:cTn id="34" dur="2000">
                                          <p:stCondLst>
                                            <p:cond delay="0"/>
                                          </p:stCondLst>
                                        </p:cTn>
                                        <p:tgtEl>
                                          <p:spTgt spid="22531">
                                            <p:txEl>
                                              <p:pRg st="0" end="0"/>
                                            </p:txEl>
                                          </p:spTgt>
                                        </p:tgtEl>
                                        <p:attrNameLst>
                                          <p:attrName>ppt_y</p:attrName>
                                        </p:attrNameLst>
                                      </p:cBhvr>
                                      <p:tavLst>
                                        <p:tav tm="0">
                                          <p:val>
                                            <p:strVal val="ppt_y"/>
                                          </p:val>
                                        </p:tav>
                                        <p:tav tm="100000">
                                          <p:val>
                                            <p:strVal val="ppt_y+1"/>
                                          </p:val>
                                        </p:tav>
                                      </p:tavLst>
                                    </p:anim>
                                    <p:set>
                                      <p:cBhvr>
                                        <p:cTn id="35" dur="1" fill="hold">
                                          <p:stCondLst>
                                            <p:cond delay="1999"/>
                                          </p:stCondLst>
                                        </p:cTn>
                                        <p:tgtEl>
                                          <p:spTgt spid="22531">
                                            <p:txEl>
                                              <p:pRg st="0" end="0"/>
                                            </p:txEl>
                                          </p:spTgt>
                                        </p:tgtEl>
                                        <p:attrNameLst>
                                          <p:attrName>style.visibility</p:attrName>
                                        </p:attrNameLst>
                                      </p:cBhvr>
                                      <p:to>
                                        <p:strVal val="hidden"/>
                                      </p:to>
                                    </p:set>
                                  </p:childTnLst>
                                </p:cTn>
                              </p:par>
                              <p:par>
                                <p:cTn id="36" presetID="38" presetClass="exit" presetSubtype="0" accel="50000" fill="hold" grpId="0" nodeType="withEffect">
                                  <p:stCondLst>
                                    <p:cond delay="0"/>
                                  </p:stCondLst>
                                  <p:iterate type="lt">
                                    <p:tmPct val="14000"/>
                                  </p:iterate>
                                  <p:childTnLst>
                                    <p:anim calcmode="lin" valueType="num">
                                      <p:cBhvr>
                                        <p:cTn id="37" dur="1000">
                                          <p:stCondLst>
                                            <p:cond delay="0"/>
                                          </p:stCondLst>
                                        </p:cTn>
                                        <p:tgtEl>
                                          <p:spTgt spid="22531">
                                            <p:txEl>
                                              <p:pRg st="1" end="1"/>
                                            </p:txEl>
                                          </p:spTgt>
                                        </p:tgtEl>
                                        <p:attrNameLst>
                                          <p:attrName>style.rotation</p:attrName>
                                        </p:attrNameLst>
                                      </p:cBhvr>
                                      <p:tavLst>
                                        <p:tav tm="0">
                                          <p:val>
                                            <p:fltVal val="0"/>
                                          </p:val>
                                        </p:tav>
                                        <p:tav tm="100000">
                                          <p:val>
                                            <p:fltVal val="45"/>
                                          </p:val>
                                        </p:tav>
                                      </p:tavLst>
                                    </p:anim>
                                    <p:anim calcmode="lin" valueType="num">
                                      <p:cBhvr>
                                        <p:cTn id="38" dur="1000">
                                          <p:stCondLst>
                                            <p:cond delay="0"/>
                                          </p:stCondLst>
                                        </p:cTn>
                                        <p:tgtEl>
                                          <p:spTgt spid="22531">
                                            <p:txEl>
                                              <p:pRg st="1" end="1"/>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22531">
                                            <p:txEl>
                                              <p:pRg st="1" end="1"/>
                                            </p:txEl>
                                          </p:spTgt>
                                        </p:tgtEl>
                                        <p:attrNameLst>
                                          <p:attrName>style.visibility</p:attrName>
                                        </p:attrNameLst>
                                      </p:cBhvr>
                                      <p:to>
                                        <p:strVal val="hidden"/>
                                      </p:to>
                                    </p:set>
                                  </p:childTnLst>
                                </p:cTn>
                              </p:par>
                              <p:par>
                                <p:cTn id="40" presetID="38" presetClass="exit" presetSubtype="0" accel="50000" fill="hold" grpId="0" nodeType="withEffect">
                                  <p:stCondLst>
                                    <p:cond delay="0"/>
                                  </p:stCondLst>
                                  <p:iterate type="lt">
                                    <p:tmPct val="14000"/>
                                  </p:iterate>
                                  <p:childTnLst>
                                    <p:anim calcmode="lin" valueType="num">
                                      <p:cBhvr>
                                        <p:cTn id="41" dur="500">
                                          <p:stCondLst>
                                            <p:cond delay="0"/>
                                          </p:stCondLst>
                                        </p:cTn>
                                        <p:tgtEl>
                                          <p:spTgt spid="22531">
                                            <p:txEl>
                                              <p:pRg st="2" end="2"/>
                                            </p:txEl>
                                          </p:spTgt>
                                        </p:tgtEl>
                                        <p:attrNameLst>
                                          <p:attrName>style.rotation</p:attrName>
                                        </p:attrNameLst>
                                      </p:cBhvr>
                                      <p:tavLst>
                                        <p:tav tm="0">
                                          <p:val>
                                            <p:fltVal val="0"/>
                                          </p:val>
                                        </p:tav>
                                        <p:tav tm="100000">
                                          <p:val>
                                            <p:fltVal val="45"/>
                                          </p:val>
                                        </p:tav>
                                      </p:tavLst>
                                    </p:anim>
                                    <p:anim calcmode="lin" valueType="num">
                                      <p:cBhvr>
                                        <p:cTn id="42" dur="500">
                                          <p:stCondLst>
                                            <p:cond delay="0"/>
                                          </p:stCondLst>
                                        </p:cTn>
                                        <p:tgtEl>
                                          <p:spTgt spid="22531">
                                            <p:txEl>
                                              <p:pRg st="2" end="2"/>
                                            </p:txEl>
                                          </p:spTgt>
                                        </p:tgtEl>
                                        <p:attrNameLst>
                                          <p:attrName>ppt_y</p:attrName>
                                        </p:attrNameLst>
                                      </p:cBhvr>
                                      <p:tavLst>
                                        <p:tav tm="0">
                                          <p:val>
                                            <p:strVal val="ppt_y"/>
                                          </p:val>
                                        </p:tav>
                                        <p:tav tm="100000">
                                          <p:val>
                                            <p:strVal val="ppt_y+1"/>
                                          </p:val>
                                        </p:tav>
                                      </p:tavLst>
                                    </p:anim>
                                    <p:set>
                                      <p:cBhvr>
                                        <p:cTn id="43" dur="1" fill="hold">
                                          <p:stCondLst>
                                            <p:cond delay="499"/>
                                          </p:stCondLst>
                                        </p:cTn>
                                        <p:tgtEl>
                                          <p:spTgt spid="22531">
                                            <p:txEl>
                                              <p:pRg st="2" end="2"/>
                                            </p:txEl>
                                          </p:spTgt>
                                        </p:tgtEl>
                                        <p:attrNameLst>
                                          <p:attrName>style.visibility</p:attrName>
                                        </p:attrNameLst>
                                      </p:cBhvr>
                                      <p:to>
                                        <p:strVal val="hidden"/>
                                      </p:to>
                                    </p:set>
                                  </p:childTnLst>
                                </p:cTn>
                              </p:par>
                              <p:par>
                                <p:cTn id="44" presetID="38" presetClass="exit" presetSubtype="0" accel="50000" fill="hold" grpId="0" nodeType="withEffect">
                                  <p:stCondLst>
                                    <p:cond delay="0"/>
                                  </p:stCondLst>
                                  <p:iterate type="lt">
                                    <p:tmPct val="14000"/>
                                  </p:iterate>
                                  <p:childTnLst>
                                    <p:anim calcmode="lin" valueType="num">
                                      <p:cBhvr>
                                        <p:cTn id="45" dur="500">
                                          <p:stCondLst>
                                            <p:cond delay="0"/>
                                          </p:stCondLst>
                                        </p:cTn>
                                        <p:tgtEl>
                                          <p:spTgt spid="22531">
                                            <p:txEl>
                                              <p:pRg st="3" end="3"/>
                                            </p:txEl>
                                          </p:spTgt>
                                        </p:tgtEl>
                                        <p:attrNameLst>
                                          <p:attrName>style.rotation</p:attrName>
                                        </p:attrNameLst>
                                      </p:cBhvr>
                                      <p:tavLst>
                                        <p:tav tm="0">
                                          <p:val>
                                            <p:fltVal val="0"/>
                                          </p:val>
                                        </p:tav>
                                        <p:tav tm="100000">
                                          <p:val>
                                            <p:fltVal val="45"/>
                                          </p:val>
                                        </p:tav>
                                      </p:tavLst>
                                    </p:anim>
                                    <p:anim calcmode="lin" valueType="num">
                                      <p:cBhvr>
                                        <p:cTn id="46" dur="500">
                                          <p:stCondLst>
                                            <p:cond delay="0"/>
                                          </p:stCondLst>
                                        </p:cTn>
                                        <p:tgtEl>
                                          <p:spTgt spid="22531">
                                            <p:txEl>
                                              <p:pRg st="3" end="3"/>
                                            </p:txEl>
                                          </p:spTgt>
                                        </p:tgtEl>
                                        <p:attrNameLst>
                                          <p:attrName>ppt_y</p:attrName>
                                        </p:attrNameLst>
                                      </p:cBhvr>
                                      <p:tavLst>
                                        <p:tav tm="0">
                                          <p:val>
                                            <p:strVal val="ppt_y"/>
                                          </p:val>
                                        </p:tav>
                                        <p:tav tm="100000">
                                          <p:val>
                                            <p:strVal val="ppt_y+1"/>
                                          </p:val>
                                        </p:tav>
                                      </p:tavLst>
                                    </p:anim>
                                    <p:set>
                                      <p:cBhvr>
                                        <p:cTn id="47" dur="1" fill="hold">
                                          <p:stCondLst>
                                            <p:cond delay="499"/>
                                          </p:stCondLst>
                                        </p:cTn>
                                        <p:tgtEl>
                                          <p:spTgt spid="22531">
                                            <p:txEl>
                                              <p:pRg st="3" end="3"/>
                                            </p:txEl>
                                          </p:spTgt>
                                        </p:tgtEl>
                                        <p:attrNameLst>
                                          <p:attrName>style.visibility</p:attrName>
                                        </p:attrNameLst>
                                      </p:cBhvr>
                                      <p:to>
                                        <p:strVal val="hidden"/>
                                      </p:to>
                                    </p:set>
                                  </p:childTnLst>
                                </p:cTn>
                              </p:par>
                              <p:par>
                                <p:cTn id="48" presetID="38" presetClass="exit" presetSubtype="0" accel="50000" fill="hold" grpId="0" nodeType="withEffect">
                                  <p:stCondLst>
                                    <p:cond delay="0"/>
                                  </p:stCondLst>
                                  <p:iterate type="lt">
                                    <p:tmPct val="14000"/>
                                  </p:iterate>
                                  <p:childTnLst>
                                    <p:anim calcmode="lin" valueType="num">
                                      <p:cBhvr>
                                        <p:cTn id="49" dur="500">
                                          <p:stCondLst>
                                            <p:cond delay="0"/>
                                          </p:stCondLst>
                                        </p:cTn>
                                        <p:tgtEl>
                                          <p:spTgt spid="22531">
                                            <p:txEl>
                                              <p:pRg st="4" end="4"/>
                                            </p:txEl>
                                          </p:spTgt>
                                        </p:tgtEl>
                                        <p:attrNameLst>
                                          <p:attrName>style.rotation</p:attrName>
                                        </p:attrNameLst>
                                      </p:cBhvr>
                                      <p:tavLst>
                                        <p:tav tm="0">
                                          <p:val>
                                            <p:fltVal val="0"/>
                                          </p:val>
                                        </p:tav>
                                        <p:tav tm="100000">
                                          <p:val>
                                            <p:fltVal val="45"/>
                                          </p:val>
                                        </p:tav>
                                      </p:tavLst>
                                    </p:anim>
                                    <p:anim calcmode="lin" valueType="num">
                                      <p:cBhvr>
                                        <p:cTn id="50" dur="500">
                                          <p:stCondLst>
                                            <p:cond delay="0"/>
                                          </p:stCondLst>
                                        </p:cTn>
                                        <p:tgtEl>
                                          <p:spTgt spid="22531">
                                            <p:txEl>
                                              <p:pRg st="4" end="4"/>
                                            </p:txEl>
                                          </p:spTgt>
                                        </p:tgtEl>
                                        <p:attrNameLst>
                                          <p:attrName>ppt_y</p:attrName>
                                        </p:attrNameLst>
                                      </p:cBhvr>
                                      <p:tavLst>
                                        <p:tav tm="0">
                                          <p:val>
                                            <p:strVal val="ppt_y"/>
                                          </p:val>
                                        </p:tav>
                                        <p:tav tm="100000">
                                          <p:val>
                                            <p:strVal val="ppt_y+1"/>
                                          </p:val>
                                        </p:tav>
                                      </p:tavLst>
                                    </p:anim>
                                    <p:set>
                                      <p:cBhvr>
                                        <p:cTn id="51" dur="1" fill="hold">
                                          <p:stCondLst>
                                            <p:cond delay="499"/>
                                          </p:stCondLst>
                                        </p:cTn>
                                        <p:tgtEl>
                                          <p:spTgt spid="22531">
                                            <p:txEl>
                                              <p:pRg st="4" end="4"/>
                                            </p:txEl>
                                          </p:spTgt>
                                        </p:tgtEl>
                                        <p:attrNameLst>
                                          <p:attrName>style.visibility</p:attrName>
                                        </p:attrNameLst>
                                      </p:cBhvr>
                                      <p:to>
                                        <p:strVal val="hidden"/>
                                      </p:to>
                                    </p:set>
                                  </p:childTnLst>
                                </p:cTn>
                              </p:par>
                              <p:par>
                                <p:cTn id="52" presetID="64" presetClass="path" presetSubtype="0" accel="50000" decel="50000" fill="hold" nodeType="withEffect">
                                  <p:stCondLst>
                                    <p:cond delay="0"/>
                                  </p:stCondLst>
                                  <p:iterate type="lt">
                                    <p:tmPct val="0"/>
                                  </p:iterate>
                                  <p:childTnLst>
                                    <p:animMotion origin="layout" path="M 0 0 L 0 -0.25 E" pathEditMode="relative" ptsTypes="">
                                      <p:cBhvr>
                                        <p:cTn id="53" dur="2000" fill="hold"/>
                                        <p:tgtEl>
                                          <p:spTgt spid="22531">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P spid="22531"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C00000"/>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rPr>
              <a:t>Some Lessons:</a:t>
            </a:r>
            <a:endParaRPr lang="en-US" dirty="0">
              <a:ln w="18415" cmpd="sng">
                <a:solidFill>
                  <a:srgbClr val="C00000"/>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endParaRPr>
          </a:p>
        </p:txBody>
      </p:sp>
      <p:sp>
        <p:nvSpPr>
          <p:cNvPr id="3" name="Content Placeholder 2"/>
          <p:cNvSpPr>
            <a:spLocks noGrp="1"/>
          </p:cNvSpPr>
          <p:nvPr>
            <p:ph idx="1"/>
          </p:nvPr>
        </p:nvSpPr>
        <p:spPr>
          <a:xfrm>
            <a:off x="685800" y="1981200"/>
            <a:ext cx="7772400" cy="3962400"/>
          </a:xfrm>
        </p:spPr>
        <p:txBody>
          <a:bodyPr>
            <a:normAutofit lnSpcReduction="10000"/>
          </a:bodyPr>
          <a:lstStyle/>
          <a:p>
            <a:pPr>
              <a:buFont typeface="Wingdings" panose="05000000000000000000" pitchFamily="2" charset="2"/>
              <a:buChar char="Ø"/>
            </a:pPr>
            <a:r>
              <a:rPr lang="en-US" dirty="0" smtClean="0">
                <a:solidFill>
                  <a:schemeClr val="tx1">
                    <a:lumMod val="20000"/>
                    <a:lumOff val="80000"/>
                  </a:schemeClr>
                </a:solidFill>
              </a:rPr>
              <a:t>Wherever the gospel travels is where persecution will arise (Matt. 10:34; Jn. 15:18, 19; 1 Jn. 3:13)</a:t>
            </a:r>
          </a:p>
          <a:p>
            <a:pPr>
              <a:buFont typeface="Wingdings" panose="05000000000000000000" pitchFamily="2" charset="2"/>
              <a:buChar char="Ø"/>
            </a:pPr>
            <a:r>
              <a:rPr lang="en-US" dirty="0" smtClean="0">
                <a:solidFill>
                  <a:schemeClr val="tx1">
                    <a:lumMod val="20000"/>
                    <a:lumOff val="80000"/>
                  </a:schemeClr>
                </a:solidFill>
              </a:rPr>
              <a:t>The Lord answers the prayers of the righteous (Prov. 15:29; Jas. 5:16; 1 Pet. 3:12)</a:t>
            </a:r>
          </a:p>
          <a:p>
            <a:pPr>
              <a:buFont typeface="Wingdings" panose="05000000000000000000" pitchFamily="2" charset="2"/>
              <a:buChar char="Ø"/>
            </a:pPr>
            <a:r>
              <a:rPr lang="en-US" b="1" dirty="0" smtClean="0">
                <a:solidFill>
                  <a:srgbClr val="FFFFFF"/>
                </a:solidFill>
              </a:rPr>
              <a:t>FEAR GOD</a:t>
            </a:r>
            <a:r>
              <a:rPr lang="en-US" dirty="0" smtClean="0">
                <a:solidFill>
                  <a:schemeClr val="tx1">
                    <a:lumMod val="20000"/>
                    <a:lumOff val="80000"/>
                  </a:schemeClr>
                </a:solidFill>
              </a:rPr>
              <a:t>, not the world; </a:t>
            </a:r>
            <a:r>
              <a:rPr lang="en-US" b="1" dirty="0" smtClean="0">
                <a:solidFill>
                  <a:srgbClr val="FFFFFF"/>
                </a:solidFill>
              </a:rPr>
              <a:t>HOPE IN GOD</a:t>
            </a:r>
            <a:r>
              <a:rPr lang="en-US" dirty="0" smtClean="0">
                <a:solidFill>
                  <a:schemeClr val="tx1">
                    <a:lumMod val="20000"/>
                    <a:lumOff val="80000"/>
                  </a:schemeClr>
                </a:solidFill>
              </a:rPr>
              <a:t>, not the world (Rev. 14:7)</a:t>
            </a:r>
          </a:p>
        </p:txBody>
      </p:sp>
    </p:spTree>
    <p:extLst>
      <p:ext uri="{BB962C8B-B14F-4D97-AF65-F5344CB8AC3E}">
        <p14:creationId xmlns:p14="http://schemas.microsoft.com/office/powerpoint/2010/main" val="3668846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a:xfrm>
            <a:off x="533400" y="2286000"/>
            <a:ext cx="8204806" cy="1447800"/>
          </a:xfrm>
        </p:spPr>
        <p:txBody>
          <a:bodyPr/>
          <a:lstStyle/>
          <a:p>
            <a:r>
              <a:rPr lang="en-US" altLang="en-US" sz="8800" dirty="0">
                <a:ln>
                  <a:solidFill>
                    <a:srgbClr val="C00000"/>
                  </a:solidFill>
                </a:ln>
                <a:solidFill>
                  <a:srgbClr val="FFFFFF"/>
                </a:solidFill>
                <a:latin typeface="Berlin Sans FB Demi" panose="020E0802020502020306" pitchFamily="34" charset="0"/>
              </a:rPr>
              <a:t>The Redeemed</a:t>
            </a:r>
          </a:p>
        </p:txBody>
      </p:sp>
      <p:sp>
        <p:nvSpPr>
          <p:cNvPr id="26629" name="Rectangle 5"/>
          <p:cNvSpPr>
            <a:spLocks noGrp="1" noChangeArrowheads="1"/>
          </p:cNvSpPr>
          <p:nvPr>
            <p:ph type="subTitle" idx="1"/>
          </p:nvPr>
        </p:nvSpPr>
        <p:spPr/>
        <p:txBody>
          <a:bodyPr/>
          <a:lstStyle/>
          <a:p>
            <a:r>
              <a:rPr lang="en-US" altLang="en-US">
                <a:solidFill>
                  <a:srgbClr val="FFFFFF"/>
                </a:solidFill>
              </a:rPr>
              <a:t>Revelation 7:1-17</a:t>
            </a:r>
          </a:p>
        </p:txBody>
      </p:sp>
      <p:sp>
        <p:nvSpPr>
          <p:cNvPr id="26632" name="Rectangle 8"/>
          <p:cNvSpPr>
            <a:spLocks noChangeArrowheads="1"/>
          </p:cNvSpPr>
          <p:nvPr/>
        </p:nvSpPr>
        <p:spPr bwMode="auto">
          <a:xfrm>
            <a:off x="169863" y="5100638"/>
            <a:ext cx="88042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pPr>
            <a:r>
              <a:rPr lang="en-US" altLang="en-US" sz="4000" i="1">
                <a:solidFill>
                  <a:srgbClr val="FDCBF8"/>
                </a:solidFill>
                <a:latin typeface="Tape Loop" pitchFamily="2" charset="0"/>
              </a:rPr>
              <a:t>(an interlude between the 6th &amp; 7th seal)</a:t>
            </a:r>
          </a:p>
        </p:txBody>
      </p:sp>
      <p:sp>
        <p:nvSpPr>
          <p:cNvPr id="2" name="TextBox 1"/>
          <p:cNvSpPr txBox="1"/>
          <p:nvPr/>
        </p:nvSpPr>
        <p:spPr>
          <a:xfrm>
            <a:off x="558194" y="761999"/>
            <a:ext cx="8027612" cy="1200329"/>
          </a:xfrm>
          <a:prstGeom prst="rect">
            <a:avLst/>
          </a:prstGeom>
          <a:noFill/>
        </p:spPr>
        <p:txBody>
          <a:bodyPr wrap="square" rtlCol="0">
            <a:spAutoFit/>
          </a:bodyPr>
          <a:lstStyle/>
          <a:p>
            <a:r>
              <a:rPr lang="en-US" dirty="0" smtClean="0"/>
              <a:t>Those Who Can Stand Before The Lamb Are Standing With the Lamb</a:t>
            </a: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6628"/>
                                        </p:tgtEl>
                                        <p:attrNameLst>
                                          <p:attrName>style.visibility</p:attrName>
                                        </p:attrNameLst>
                                      </p:cBhvr>
                                      <p:to>
                                        <p:strVal val="visible"/>
                                      </p:to>
                                    </p:set>
                                    <p:animEffect transition="in" filter="fade">
                                      <p:cBhvr>
                                        <p:cTn id="7" dur="1000">
                                          <p:stCondLst>
                                            <p:cond delay="0"/>
                                          </p:stCondLst>
                                        </p:cTn>
                                        <p:tgtEl>
                                          <p:spTgt spid="26628"/>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6629">
                                            <p:txEl>
                                              <p:pRg st="0" end="0"/>
                                            </p:txEl>
                                          </p:spTgt>
                                        </p:tgtEl>
                                        <p:attrNameLst>
                                          <p:attrName>style.visibility</p:attrName>
                                        </p:attrNameLst>
                                      </p:cBhvr>
                                      <p:to>
                                        <p:strVal val="visible"/>
                                      </p:to>
                                    </p:set>
                                    <p:animEffect transition="in" filter="fade">
                                      <p:cBhvr>
                                        <p:cTn id="11" dur="500">
                                          <p:stCondLst>
                                            <p:cond delay="0"/>
                                          </p:stCondLst>
                                        </p:cTn>
                                        <p:tgtEl>
                                          <p:spTgt spid="26629">
                                            <p:txEl>
                                              <p:pRg st="0" end="0"/>
                                            </p:txEl>
                                          </p:spTgt>
                                        </p:tgtEl>
                                      </p:cBhvr>
                                    </p:animEffect>
                                  </p:childTnLst>
                                </p:cTn>
                              </p:par>
                              <p:par>
                                <p:cTn id="12" presetID="50" presetClass="entr" presetSubtype="0" decel="100000" fill="hold" grpId="1" nodeType="withEffect">
                                  <p:stCondLst>
                                    <p:cond delay="0"/>
                                  </p:stCondLst>
                                  <p:iterate type="lt">
                                    <p:tmPct val="0"/>
                                  </p:iterate>
                                  <p:childTnLst>
                                    <p:set>
                                      <p:cBhvr>
                                        <p:cTn id="13" dur="1" fill="hold">
                                          <p:stCondLst>
                                            <p:cond delay="0"/>
                                          </p:stCondLst>
                                        </p:cTn>
                                        <p:tgtEl>
                                          <p:spTgt spid="26632"/>
                                        </p:tgtEl>
                                        <p:attrNameLst>
                                          <p:attrName>style.visibility</p:attrName>
                                        </p:attrNameLst>
                                      </p:cBhvr>
                                      <p:to>
                                        <p:strVal val="visible"/>
                                      </p:to>
                                    </p:set>
                                    <p:anim calcmode="lin" valueType="num">
                                      <p:cBhvr>
                                        <p:cTn id="14" dur="5000" fill="hold"/>
                                        <p:tgtEl>
                                          <p:spTgt spid="26632"/>
                                        </p:tgtEl>
                                        <p:attrNameLst>
                                          <p:attrName>ppt_w</p:attrName>
                                        </p:attrNameLst>
                                      </p:cBhvr>
                                      <p:tavLst>
                                        <p:tav tm="0">
                                          <p:val>
                                            <p:strVal val="#ppt_w+.3"/>
                                          </p:val>
                                        </p:tav>
                                        <p:tav tm="100000">
                                          <p:val>
                                            <p:strVal val="#ppt_w"/>
                                          </p:val>
                                        </p:tav>
                                      </p:tavLst>
                                    </p:anim>
                                    <p:anim calcmode="lin" valueType="num">
                                      <p:cBhvr>
                                        <p:cTn id="15" dur="5000" fill="hold"/>
                                        <p:tgtEl>
                                          <p:spTgt spid="26632"/>
                                        </p:tgtEl>
                                        <p:attrNameLst>
                                          <p:attrName>ppt_h</p:attrName>
                                        </p:attrNameLst>
                                      </p:cBhvr>
                                      <p:tavLst>
                                        <p:tav tm="0">
                                          <p:val>
                                            <p:strVal val="#ppt_h"/>
                                          </p:val>
                                        </p:tav>
                                        <p:tav tm="100000">
                                          <p:val>
                                            <p:strVal val="#ppt_h"/>
                                          </p:val>
                                        </p:tav>
                                      </p:tavLst>
                                    </p:anim>
                                    <p:animEffect transition="in" filter="fade">
                                      <p:cBhvr>
                                        <p:cTn id="16" dur="5000"/>
                                        <p:tgtEl>
                                          <p:spTgt spid="26632"/>
                                        </p:tgtEl>
                                      </p:cBhvr>
                                    </p:animEffect>
                                  </p:childTnLst>
                                </p:cTn>
                              </p:par>
                              <p:par>
                                <p:cTn id="17" presetID="36" presetClass="emph" presetSubtype="0" repeatCount="indefinite" fill="hold" grpId="0" nodeType="withEffect">
                                  <p:stCondLst>
                                    <p:cond delay="0"/>
                                  </p:stCondLst>
                                  <p:iterate type="lt">
                                    <p:tmPct val="10000"/>
                                  </p:iterate>
                                  <p:childTnLst>
                                    <p:animScale>
                                      <p:cBhvr>
                                        <p:cTn id="18" dur="1500" autoRev="1" fill="hold">
                                          <p:stCondLst>
                                            <p:cond delay="0"/>
                                          </p:stCondLst>
                                        </p:cTn>
                                        <p:tgtEl>
                                          <p:spTgt spid="26632"/>
                                        </p:tgtEl>
                                      </p:cBhvr>
                                      <p:to x="80000" y="100000"/>
                                    </p:animScale>
                                    <p:anim by="(#ppt_w*0.10)" calcmode="lin" valueType="num">
                                      <p:cBhvr>
                                        <p:cTn id="19" dur="1500" autoRev="1" fill="hold">
                                          <p:stCondLst>
                                            <p:cond delay="0"/>
                                          </p:stCondLst>
                                        </p:cTn>
                                        <p:tgtEl>
                                          <p:spTgt spid="26632"/>
                                        </p:tgtEl>
                                        <p:attrNameLst>
                                          <p:attrName>ppt_x</p:attrName>
                                        </p:attrNameLst>
                                      </p:cBhvr>
                                    </p:anim>
                                    <p:anim by="(-#ppt_w*0.10)" calcmode="lin" valueType="num">
                                      <p:cBhvr>
                                        <p:cTn id="20" dur="1500" autoRev="1" fill="hold">
                                          <p:stCondLst>
                                            <p:cond delay="0"/>
                                          </p:stCondLst>
                                        </p:cTn>
                                        <p:tgtEl>
                                          <p:spTgt spid="26632"/>
                                        </p:tgtEl>
                                        <p:attrNameLst>
                                          <p:attrName>ppt_y</p:attrName>
                                        </p:attrNameLst>
                                      </p:cBhvr>
                                    </p:anim>
                                    <p:animRot by="-480000">
                                      <p:cBhvr>
                                        <p:cTn id="21" dur="1500" autoRev="1" fill="hold">
                                          <p:stCondLst>
                                            <p:cond delay="0"/>
                                          </p:stCondLst>
                                        </p:cTn>
                                        <p:tgtEl>
                                          <p:spTgt spid="266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build="p"/>
      <p:bldP spid="26632" grpId="0"/>
      <p:bldP spid="2663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533400"/>
            <a:ext cx="7772400" cy="1524000"/>
          </a:xfrm>
        </p:spPr>
        <p:txBody>
          <a:bodyPr/>
          <a:lstStyle/>
          <a:p>
            <a:r>
              <a:rPr lang="en-US" altLang="en-US" b="1">
                <a:solidFill>
                  <a:srgbClr val="FFFFFF"/>
                </a:solidFill>
                <a:latin typeface="Abaddon™" pitchFamily="2" charset="0"/>
              </a:rPr>
              <a:t>The Four Horses </a:t>
            </a:r>
            <a:r>
              <a:rPr lang="en-US" altLang="en-US" b="1">
                <a:solidFill>
                  <a:srgbClr val="FFFFFF"/>
                </a:solidFill>
                <a:latin typeface="Arial Unicode MS" pitchFamily="34" charset="-128"/>
              </a:rPr>
              <a:t>&amp;</a:t>
            </a:r>
            <a:r>
              <a:rPr lang="en-US" altLang="en-US" b="1">
                <a:solidFill>
                  <a:srgbClr val="FFFFFF"/>
                </a:solidFill>
                <a:latin typeface="Abaddon™" pitchFamily="2" charset="0"/>
              </a:rPr>
              <a:t> Riders</a:t>
            </a:r>
            <a:br>
              <a:rPr lang="en-US" altLang="en-US" b="1">
                <a:solidFill>
                  <a:srgbClr val="FFFFFF"/>
                </a:solidFill>
                <a:latin typeface="Abaddon™" pitchFamily="2" charset="0"/>
              </a:rPr>
            </a:br>
            <a:r>
              <a:rPr lang="en-US" altLang="en-US" sz="4000" b="1">
                <a:solidFill>
                  <a:srgbClr val="FFFFFF"/>
                </a:solidFill>
              </a:rPr>
              <a:t>(6:1-8; cf. Zech. 1:7-11; 6:1-8)</a:t>
            </a:r>
          </a:p>
        </p:txBody>
      </p:sp>
      <p:sp>
        <p:nvSpPr>
          <p:cNvPr id="16387" name="Rectangle 3"/>
          <p:cNvSpPr>
            <a:spLocks noGrp="1" noChangeArrowheads="1"/>
          </p:cNvSpPr>
          <p:nvPr>
            <p:ph type="body" idx="1"/>
          </p:nvPr>
        </p:nvSpPr>
        <p:spPr>
          <a:xfrm>
            <a:off x="685800" y="2362200"/>
            <a:ext cx="7772400" cy="3962400"/>
          </a:xfrm>
        </p:spPr>
        <p:txBody>
          <a:bodyPr>
            <a:normAutofit fontScale="92500" lnSpcReduction="20000"/>
          </a:bodyPr>
          <a:lstStyle/>
          <a:p>
            <a:pPr lvl="1"/>
            <a:r>
              <a:rPr lang="en-US" altLang="en-US" sz="3600" dirty="0" smtClean="0">
                <a:solidFill>
                  <a:srgbClr val="FFFFFF"/>
                </a:solidFill>
              </a:rPr>
              <a:t>“four” the world in full and in view of where men live (Rev. 7:1)</a:t>
            </a:r>
          </a:p>
          <a:p>
            <a:pPr lvl="1"/>
            <a:r>
              <a:rPr lang="en-US" altLang="en-US" sz="3600" dirty="0">
                <a:solidFill>
                  <a:srgbClr val="FFFFFF"/>
                </a:solidFill>
              </a:rPr>
              <a:t>each of the first four seals has a horse which is often associated with war (Job 39:19-25)</a:t>
            </a:r>
          </a:p>
          <a:p>
            <a:pPr lvl="1"/>
            <a:r>
              <a:rPr lang="en-US" altLang="en-US" sz="3600" dirty="0" smtClean="0">
                <a:solidFill>
                  <a:srgbClr val="FFFFFF"/>
                </a:solidFill>
              </a:rPr>
              <a:t>each is introduced by a living creature</a:t>
            </a:r>
          </a:p>
          <a:p>
            <a:pPr lvl="1"/>
            <a:r>
              <a:rPr lang="en-US" altLang="en-US" sz="3600" dirty="0" smtClean="0">
                <a:solidFill>
                  <a:srgbClr val="FFFFFF"/>
                </a:solidFill>
              </a:rPr>
              <a:t>each is something to be seen, not read</a:t>
            </a:r>
          </a:p>
          <a:p>
            <a:pPr lvl="2"/>
            <a:r>
              <a:rPr lang="en-US" altLang="en-US" sz="3200" i="1" dirty="0" smtClean="0">
                <a:solidFill>
                  <a:srgbClr val="FFFFFF"/>
                </a:solidFill>
              </a:rPr>
              <a:t>“come and see” (6:1, 3, 5, 7)</a:t>
            </a:r>
            <a:endParaRPr lang="en-US" altLang="en-US" sz="3200" i="1" dirty="0">
              <a:solidFill>
                <a:srgbClr val="FFFFFF"/>
              </a:solidFill>
            </a:endParaRPr>
          </a:p>
        </p:txBody>
      </p:sp>
    </p:spTree>
    <p:extLst>
      <p:ext uri="{BB962C8B-B14F-4D97-AF65-F5344CB8AC3E}">
        <p14:creationId xmlns:p14="http://schemas.microsoft.com/office/powerpoint/2010/main" val="37950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ajanus Roman" panose="02020500000000000000" pitchFamily="18" charset="0"/>
              </a:rPr>
              <a:t>Review</a:t>
            </a:r>
            <a:endParaRPr lang="en-US" dirty="0">
              <a:latin typeface="Trajanus Roman" panose="02020500000000000000" pitchFamily="18" charset="0"/>
            </a:endParaRPr>
          </a:p>
        </p:txBody>
      </p:sp>
      <p:sp>
        <p:nvSpPr>
          <p:cNvPr id="3" name="Content Placeholder 2"/>
          <p:cNvSpPr>
            <a:spLocks noGrp="1"/>
          </p:cNvSpPr>
          <p:nvPr>
            <p:ph idx="1"/>
          </p:nvPr>
        </p:nvSpPr>
        <p:spPr>
          <a:xfrm>
            <a:off x="685800" y="1676400"/>
            <a:ext cx="7772400" cy="4419600"/>
          </a:xfrm>
        </p:spPr>
        <p:txBody>
          <a:bodyPr/>
          <a:lstStyle/>
          <a:p>
            <a:pPr marL="0" indent="0">
              <a:buNone/>
            </a:pPr>
            <a:r>
              <a:rPr lang="en-US" b="1" dirty="0" smtClean="0">
                <a:solidFill>
                  <a:schemeClr val="tx1">
                    <a:lumMod val="20000"/>
                    <a:lumOff val="80000"/>
                  </a:schemeClr>
                </a:solidFill>
              </a:rPr>
              <a:t>Christ and the Seven Churches (1-3)</a:t>
            </a:r>
          </a:p>
          <a:p>
            <a:r>
              <a:rPr lang="en-US" dirty="0" smtClean="0">
                <a:solidFill>
                  <a:srgbClr val="FFC000"/>
                </a:solidFill>
              </a:rPr>
              <a:t>The condition of John and the image of Christ (1)</a:t>
            </a:r>
          </a:p>
          <a:p>
            <a:pPr lvl="1"/>
            <a:r>
              <a:rPr lang="en-US" dirty="0" smtClean="0">
                <a:solidFill>
                  <a:srgbClr val="FFC000"/>
                </a:solidFill>
              </a:rPr>
              <a:t>what is the nature of the book?</a:t>
            </a:r>
          </a:p>
          <a:p>
            <a:pPr lvl="1"/>
            <a:r>
              <a:rPr lang="en-US" dirty="0" smtClean="0">
                <a:solidFill>
                  <a:srgbClr val="FFC000"/>
                </a:solidFill>
              </a:rPr>
              <a:t>what is the condition of John?</a:t>
            </a:r>
          </a:p>
          <a:p>
            <a:pPr lvl="1"/>
            <a:r>
              <a:rPr lang="en-US" dirty="0" smtClean="0">
                <a:solidFill>
                  <a:srgbClr val="FFC000"/>
                </a:solidFill>
              </a:rPr>
              <a:t>what does the description of Jesus convey?</a:t>
            </a:r>
          </a:p>
        </p:txBody>
      </p:sp>
    </p:spTree>
    <p:extLst>
      <p:ext uri="{BB962C8B-B14F-4D97-AF65-F5344CB8AC3E}">
        <p14:creationId xmlns:p14="http://schemas.microsoft.com/office/powerpoint/2010/main" val="11492850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ajanus Roman" panose="02020500000000000000" pitchFamily="18" charset="0"/>
              </a:rPr>
              <a:t>Review</a:t>
            </a:r>
            <a:endParaRPr lang="en-US" dirty="0">
              <a:latin typeface="Trajanus Roman" panose="02020500000000000000" pitchFamily="18" charset="0"/>
            </a:endParaRPr>
          </a:p>
        </p:txBody>
      </p:sp>
      <p:sp>
        <p:nvSpPr>
          <p:cNvPr id="3" name="Content Placeholder 2"/>
          <p:cNvSpPr>
            <a:spLocks noGrp="1"/>
          </p:cNvSpPr>
          <p:nvPr>
            <p:ph idx="1"/>
          </p:nvPr>
        </p:nvSpPr>
        <p:spPr>
          <a:xfrm>
            <a:off x="685800" y="1676400"/>
            <a:ext cx="7772400" cy="4419600"/>
          </a:xfrm>
        </p:spPr>
        <p:txBody>
          <a:bodyPr/>
          <a:lstStyle/>
          <a:p>
            <a:pPr marL="0" indent="0">
              <a:buNone/>
            </a:pPr>
            <a:r>
              <a:rPr lang="en-US" b="1" dirty="0" smtClean="0">
                <a:solidFill>
                  <a:schemeClr val="tx1">
                    <a:lumMod val="20000"/>
                    <a:lumOff val="80000"/>
                  </a:schemeClr>
                </a:solidFill>
              </a:rPr>
              <a:t>Christ and the Seven Churches (1-3)</a:t>
            </a:r>
          </a:p>
          <a:p>
            <a:r>
              <a:rPr lang="en-US" dirty="0" smtClean="0">
                <a:solidFill>
                  <a:srgbClr val="FFC000"/>
                </a:solidFill>
              </a:rPr>
              <a:t>The seven churches (2, 3)</a:t>
            </a:r>
          </a:p>
          <a:p>
            <a:pPr lvl="1"/>
            <a:r>
              <a:rPr lang="en-US" dirty="0" smtClean="0">
                <a:solidFill>
                  <a:srgbClr val="FFC000"/>
                </a:solidFill>
              </a:rPr>
              <a:t>What churches have nothing negative spoken against them?</a:t>
            </a:r>
          </a:p>
          <a:p>
            <a:pPr lvl="1"/>
            <a:r>
              <a:rPr lang="en-US" dirty="0" smtClean="0">
                <a:solidFill>
                  <a:srgbClr val="FFC000"/>
                </a:solidFill>
              </a:rPr>
              <a:t>What church has nothing good spoken for it?</a:t>
            </a:r>
          </a:p>
          <a:p>
            <a:pPr marL="0" indent="0">
              <a:buNone/>
            </a:pPr>
            <a:r>
              <a:rPr lang="en-US" b="1" dirty="0" smtClean="0">
                <a:solidFill>
                  <a:srgbClr val="FFC000"/>
                </a:solidFill>
              </a:rPr>
              <a:t>Throne Scene (4, 5)</a:t>
            </a:r>
          </a:p>
          <a:p>
            <a:pPr lvl="1"/>
            <a:r>
              <a:rPr lang="en-US" dirty="0" smtClean="0">
                <a:solidFill>
                  <a:srgbClr val="FFC000"/>
                </a:solidFill>
              </a:rPr>
              <a:t>On and around the throne (4)</a:t>
            </a:r>
          </a:p>
          <a:p>
            <a:pPr lvl="1"/>
            <a:r>
              <a:rPr lang="en-US" dirty="0" smtClean="0">
                <a:solidFill>
                  <a:srgbClr val="FFC000"/>
                </a:solidFill>
              </a:rPr>
              <a:t>The dilemma (5)</a:t>
            </a:r>
          </a:p>
        </p:txBody>
      </p:sp>
    </p:spTree>
    <p:extLst>
      <p:ext uri="{BB962C8B-B14F-4D97-AF65-F5344CB8AC3E}">
        <p14:creationId xmlns:p14="http://schemas.microsoft.com/office/powerpoint/2010/main" val="28043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stCondLst>
                                            <p:cond delay="0"/>
                                          </p:stCondLst>
                                        </p:cTn>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stCondLst>
                                            <p:cond delay="0"/>
                                          </p:stCondLst>
                                        </p:cTn>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stCondLst>
                                            <p:cond delay="0"/>
                                          </p:stCondLst>
                                        </p:cTn>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stCondLst>
                                            <p:cond delay="0"/>
                                          </p:stCondLst>
                                        </p:cTn>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stCondLst>
                                            <p:cond delay="0"/>
                                          </p:stCondLst>
                                        </p:cTn>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ajanus Roman" panose="02020500000000000000" pitchFamily="18" charset="0"/>
              </a:rPr>
              <a:t>Review</a:t>
            </a:r>
            <a:endParaRPr lang="en-US" dirty="0">
              <a:latin typeface="Trajanus Roman" panose="02020500000000000000" pitchFamily="18" charset="0"/>
            </a:endParaRPr>
          </a:p>
        </p:txBody>
      </p:sp>
      <p:sp>
        <p:nvSpPr>
          <p:cNvPr id="3" name="Content Placeholder 2"/>
          <p:cNvSpPr>
            <a:spLocks noGrp="1"/>
          </p:cNvSpPr>
          <p:nvPr>
            <p:ph idx="1"/>
          </p:nvPr>
        </p:nvSpPr>
        <p:spPr>
          <a:xfrm>
            <a:off x="685800" y="1676400"/>
            <a:ext cx="7772400" cy="4419600"/>
          </a:xfrm>
        </p:spPr>
        <p:txBody>
          <a:bodyPr/>
          <a:lstStyle/>
          <a:p>
            <a:pPr marL="0" indent="0">
              <a:buNone/>
            </a:pPr>
            <a:r>
              <a:rPr lang="en-US" b="1" dirty="0" smtClean="0">
                <a:solidFill>
                  <a:schemeClr val="tx1">
                    <a:lumMod val="20000"/>
                    <a:lumOff val="80000"/>
                  </a:schemeClr>
                </a:solidFill>
              </a:rPr>
              <a:t>Christ opening the first six seals (6)</a:t>
            </a:r>
          </a:p>
          <a:p>
            <a:r>
              <a:rPr lang="en-US" dirty="0" smtClean="0">
                <a:solidFill>
                  <a:srgbClr val="FFC000"/>
                </a:solidFill>
              </a:rPr>
              <a:t>What did the first four seals reveal?</a:t>
            </a:r>
          </a:p>
          <a:p>
            <a:pPr marL="971550" lvl="1" indent="-457200">
              <a:buFont typeface="+mj-lt"/>
              <a:buAutoNum type="arabicPeriod"/>
            </a:pPr>
            <a:r>
              <a:rPr lang="en-US" dirty="0" smtClean="0">
                <a:solidFill>
                  <a:srgbClr val="FFC000"/>
                </a:solidFill>
              </a:rPr>
              <a:t>First seal? </a:t>
            </a:r>
            <a:r>
              <a:rPr lang="en-US" dirty="0" smtClean="0">
                <a:solidFill>
                  <a:schemeClr val="tx1"/>
                </a:solidFill>
              </a:rPr>
              <a:t>conquering</a:t>
            </a:r>
          </a:p>
          <a:p>
            <a:pPr marL="971550" lvl="1" indent="-457200">
              <a:buFont typeface="+mj-lt"/>
              <a:buAutoNum type="arabicPeriod"/>
            </a:pPr>
            <a:r>
              <a:rPr lang="en-US" dirty="0" smtClean="0">
                <a:solidFill>
                  <a:srgbClr val="FFC000"/>
                </a:solidFill>
              </a:rPr>
              <a:t>Second seal? </a:t>
            </a:r>
            <a:r>
              <a:rPr lang="en-US" dirty="0" smtClean="0">
                <a:solidFill>
                  <a:schemeClr val="tx1"/>
                </a:solidFill>
              </a:rPr>
              <a:t>no peace, carnage</a:t>
            </a:r>
          </a:p>
          <a:p>
            <a:pPr marL="971550" lvl="1" indent="-457200">
              <a:buFont typeface="+mj-lt"/>
              <a:buAutoNum type="arabicPeriod"/>
            </a:pPr>
            <a:r>
              <a:rPr lang="en-US" dirty="0" smtClean="0">
                <a:solidFill>
                  <a:srgbClr val="FFC000"/>
                </a:solidFill>
              </a:rPr>
              <a:t>Third seal? </a:t>
            </a:r>
            <a:r>
              <a:rPr lang="en-US" dirty="0" smtClean="0">
                <a:solidFill>
                  <a:schemeClr val="tx1"/>
                </a:solidFill>
              </a:rPr>
              <a:t>scarcity of food, mourning</a:t>
            </a:r>
          </a:p>
          <a:p>
            <a:pPr marL="971550" lvl="1" indent="-457200">
              <a:buFont typeface="+mj-lt"/>
              <a:buAutoNum type="arabicPeriod"/>
            </a:pPr>
            <a:r>
              <a:rPr lang="en-US" dirty="0" smtClean="0">
                <a:solidFill>
                  <a:srgbClr val="FFC000"/>
                </a:solidFill>
              </a:rPr>
              <a:t>Fourth seal? </a:t>
            </a:r>
            <a:r>
              <a:rPr lang="en-US" dirty="0" smtClean="0">
                <a:solidFill>
                  <a:schemeClr val="tx1"/>
                </a:solidFill>
              </a:rPr>
              <a:t>death in various ways</a:t>
            </a:r>
          </a:p>
        </p:txBody>
      </p:sp>
    </p:spTree>
    <p:extLst>
      <p:ext uri="{BB962C8B-B14F-4D97-AF65-F5344CB8AC3E}">
        <p14:creationId xmlns:p14="http://schemas.microsoft.com/office/powerpoint/2010/main" val="21776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stCondLst>
                                            <p:cond delay="0"/>
                                          </p:stCondLst>
                                        </p:cTn>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stCondLst>
                                            <p:cond delay="0"/>
                                          </p:stCondLst>
                                        </p:cTn>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stCondLst>
                                            <p:cond delay="0"/>
                                          </p:stCondLst>
                                        </p:cTn>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stCondLst>
                                            <p:cond delay="0"/>
                                          </p:stCondLst>
                                        </p:cTn>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ajanus Roman" panose="02020500000000000000" pitchFamily="18" charset="0"/>
              </a:rPr>
              <a:t>Review</a:t>
            </a:r>
            <a:endParaRPr lang="en-US" dirty="0">
              <a:latin typeface="Trajanus Roman" panose="02020500000000000000" pitchFamily="18" charset="0"/>
            </a:endParaRPr>
          </a:p>
        </p:txBody>
      </p:sp>
      <p:sp>
        <p:nvSpPr>
          <p:cNvPr id="3" name="Content Placeholder 2"/>
          <p:cNvSpPr>
            <a:spLocks noGrp="1"/>
          </p:cNvSpPr>
          <p:nvPr>
            <p:ph idx="1"/>
          </p:nvPr>
        </p:nvSpPr>
        <p:spPr>
          <a:xfrm>
            <a:off x="685800" y="1676400"/>
            <a:ext cx="7772400" cy="4419600"/>
          </a:xfrm>
        </p:spPr>
        <p:txBody>
          <a:bodyPr/>
          <a:lstStyle/>
          <a:p>
            <a:pPr marL="0" indent="0">
              <a:buNone/>
            </a:pPr>
            <a:r>
              <a:rPr lang="en-US" b="1" dirty="0" smtClean="0">
                <a:solidFill>
                  <a:schemeClr val="tx1">
                    <a:lumMod val="20000"/>
                    <a:lumOff val="80000"/>
                  </a:schemeClr>
                </a:solidFill>
              </a:rPr>
              <a:t>Christ opening the first six seals (6)</a:t>
            </a:r>
          </a:p>
          <a:p>
            <a:pPr marL="571500" indent="-457200"/>
            <a:r>
              <a:rPr lang="en-US" dirty="0" smtClean="0">
                <a:solidFill>
                  <a:srgbClr val="FFC000"/>
                </a:solidFill>
              </a:rPr>
              <a:t>What did the fifth seal reveal?</a:t>
            </a:r>
          </a:p>
          <a:p>
            <a:pPr marL="971550" lvl="1" indent="-457200"/>
            <a:r>
              <a:rPr lang="en-US" dirty="0" smtClean="0">
                <a:solidFill>
                  <a:schemeClr val="tx1"/>
                </a:solidFill>
              </a:rPr>
              <a:t>murdered saints</a:t>
            </a:r>
          </a:p>
          <a:p>
            <a:pPr marL="971550" lvl="1" indent="-457200"/>
            <a:r>
              <a:rPr lang="en-US" dirty="0" smtClean="0">
                <a:solidFill>
                  <a:schemeClr val="tx1"/>
                </a:solidFill>
              </a:rPr>
              <a:t>below the altar—an apparent victory over good</a:t>
            </a:r>
          </a:p>
          <a:p>
            <a:pPr marL="571500" indent="-457200"/>
            <a:r>
              <a:rPr lang="en-US" dirty="0" smtClean="0">
                <a:solidFill>
                  <a:srgbClr val="FFC000"/>
                </a:solidFill>
              </a:rPr>
              <a:t>What did the sixth seal reveal?</a:t>
            </a:r>
          </a:p>
          <a:p>
            <a:pPr marL="971550" lvl="1" indent="-457200"/>
            <a:r>
              <a:rPr lang="en-US" dirty="0" smtClean="0">
                <a:solidFill>
                  <a:schemeClr val="tx1"/>
                </a:solidFill>
              </a:rPr>
              <a:t>avenging of the saints by the Lamb</a:t>
            </a:r>
          </a:p>
        </p:txBody>
      </p:sp>
    </p:spTree>
    <p:extLst>
      <p:ext uri="{BB962C8B-B14F-4D97-AF65-F5344CB8AC3E}">
        <p14:creationId xmlns:p14="http://schemas.microsoft.com/office/powerpoint/2010/main" val="424223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stCondLst>
                                            <p:cond delay="0"/>
                                          </p:stCondLst>
                                        </p:cTn>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stCondLst>
                                            <p:cond delay="0"/>
                                          </p:stCondLst>
                                        </p:cTn>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stCondLst>
                                            <p:cond delay="0"/>
                                          </p:stCondLst>
                                        </p:cTn>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stCondLst>
                                            <p:cond delay="0"/>
                                          </p:stCondLst>
                                        </p:cTn>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000" dirty="0">
                <a:solidFill>
                  <a:srgbClr val="FFFFFF"/>
                </a:solidFill>
                <a:latin typeface="Berlin Sans FB Demi" panose="020E0802020502020306" pitchFamily="34" charset="0"/>
              </a:rPr>
              <a:t>Preparation for Retribution &amp; Protection (7:1-3)</a:t>
            </a:r>
          </a:p>
        </p:txBody>
      </p:sp>
      <p:sp>
        <p:nvSpPr>
          <p:cNvPr id="28675" name="Rectangle 3"/>
          <p:cNvSpPr>
            <a:spLocks noGrp="1" noChangeArrowheads="1"/>
          </p:cNvSpPr>
          <p:nvPr>
            <p:ph type="body" idx="1"/>
          </p:nvPr>
        </p:nvSpPr>
        <p:spPr>
          <a:xfrm>
            <a:off x="685800" y="2133600"/>
            <a:ext cx="7772400" cy="3581400"/>
          </a:xfrm>
        </p:spPr>
        <p:txBody>
          <a:bodyPr/>
          <a:lstStyle/>
          <a:p>
            <a:r>
              <a:rPr lang="en-US" altLang="en-US" dirty="0" smtClean="0">
                <a:solidFill>
                  <a:srgbClr val="FFFFFF"/>
                </a:solidFill>
              </a:rPr>
              <a:t>Verse </a:t>
            </a:r>
            <a:r>
              <a:rPr lang="en-US" altLang="en-US" dirty="0">
                <a:solidFill>
                  <a:srgbClr val="FFFFFF"/>
                </a:solidFill>
              </a:rPr>
              <a:t>1 –4 angels at 4 corners</a:t>
            </a:r>
          </a:p>
          <a:p>
            <a:pPr lvl="1"/>
            <a:r>
              <a:rPr lang="en-US" altLang="en-US" dirty="0">
                <a:solidFill>
                  <a:srgbClr val="FFFFFF"/>
                </a:solidFill>
              </a:rPr>
              <a:t>restraining wind </a:t>
            </a:r>
            <a:r>
              <a:rPr lang="en-US" altLang="en-US" dirty="0" smtClean="0">
                <a:solidFill>
                  <a:srgbClr val="FFFFFF"/>
                </a:solidFill>
              </a:rPr>
              <a:t>(destruction) of the earth and the sea</a:t>
            </a:r>
            <a:endParaRPr lang="en-US" altLang="en-US" dirty="0">
              <a:solidFill>
                <a:srgbClr val="FFFFFF"/>
              </a:solidFill>
            </a:endParaRPr>
          </a:p>
          <a:p>
            <a:pPr lvl="1"/>
            <a:r>
              <a:rPr lang="en-US" altLang="en-US" dirty="0">
                <a:solidFill>
                  <a:srgbClr val="FFFFFF"/>
                </a:solidFill>
              </a:rPr>
              <a:t>more internal evidence against the “destruction of Jerusalem” view</a:t>
            </a:r>
          </a:p>
          <a:p>
            <a:endParaRPr lang="en-US"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5400" dirty="0">
                <a:solidFill>
                  <a:schemeClr val="tx1"/>
                </a:solidFill>
                <a:latin typeface="Berlin Sans FB Demi" panose="020E0802020502020306" pitchFamily="34" charset="0"/>
              </a:rPr>
              <a:t>Revelation 7:1-3</a:t>
            </a:r>
          </a:p>
        </p:txBody>
      </p:sp>
      <p:sp>
        <p:nvSpPr>
          <p:cNvPr id="33795" name="Rectangle 3"/>
          <p:cNvSpPr>
            <a:spLocks noGrp="1" noChangeArrowheads="1"/>
          </p:cNvSpPr>
          <p:nvPr>
            <p:ph type="body" sz="half" idx="1"/>
          </p:nvPr>
        </p:nvSpPr>
        <p:spPr/>
        <p:txBody>
          <a:bodyPr/>
          <a:lstStyle/>
          <a:p>
            <a:r>
              <a:rPr lang="en-US" altLang="en-US" sz="3200">
                <a:solidFill>
                  <a:srgbClr val="FFFFFF"/>
                </a:solidFill>
              </a:rPr>
              <a:t>another angel from east (v. 2)</a:t>
            </a:r>
          </a:p>
          <a:p>
            <a:r>
              <a:rPr lang="en-US" altLang="en-US" sz="3200">
                <a:solidFill>
                  <a:srgbClr val="FFFFFF"/>
                </a:solidFill>
              </a:rPr>
              <a:t>reveals angelic purpose for harm</a:t>
            </a:r>
          </a:p>
          <a:p>
            <a:pPr lvl="1"/>
            <a:r>
              <a:rPr lang="en-US" altLang="en-US" sz="2800">
                <a:solidFill>
                  <a:srgbClr val="FFFFFF"/>
                </a:solidFill>
              </a:rPr>
              <a:t>not to harm earth until saints are sealed</a:t>
            </a:r>
          </a:p>
        </p:txBody>
      </p:sp>
      <p:sp>
        <p:nvSpPr>
          <p:cNvPr id="33796" name="Rectangle 4"/>
          <p:cNvSpPr>
            <a:spLocks noGrp="1" noChangeArrowheads="1"/>
          </p:cNvSpPr>
          <p:nvPr>
            <p:ph type="body" sz="half" idx="2"/>
          </p:nvPr>
        </p:nvSpPr>
        <p:spPr>
          <a:xfrm>
            <a:off x="4648200" y="2514600"/>
            <a:ext cx="4114800" cy="3581400"/>
          </a:xfrm>
        </p:spPr>
        <p:txBody>
          <a:bodyPr/>
          <a:lstStyle/>
          <a:p>
            <a:r>
              <a:rPr lang="en-US" altLang="en-US" sz="3200" dirty="0">
                <a:solidFill>
                  <a:srgbClr val="FFFFFF"/>
                </a:solidFill>
              </a:rPr>
              <a:t>sealing is certifying (cf. Esther 3:12)</a:t>
            </a:r>
          </a:p>
          <a:p>
            <a:r>
              <a:rPr lang="en-US" altLang="en-US" sz="3200" dirty="0">
                <a:solidFill>
                  <a:srgbClr val="FFFFFF"/>
                </a:solidFill>
              </a:rPr>
              <a:t>on forehead</a:t>
            </a:r>
          </a:p>
          <a:p>
            <a:pPr lvl="1"/>
            <a:r>
              <a:rPr lang="en-US" altLang="en-US" sz="2800" dirty="0">
                <a:solidFill>
                  <a:srgbClr val="FFFFFF"/>
                </a:solidFill>
              </a:rPr>
              <a:t>received the word through minds</a:t>
            </a:r>
          </a:p>
          <a:p>
            <a:pPr lvl="1"/>
            <a:r>
              <a:rPr lang="en-US" altLang="en-US" sz="2800" dirty="0">
                <a:solidFill>
                  <a:srgbClr val="FFFFFF"/>
                </a:solidFill>
              </a:rPr>
              <a:t>being a Christian is </a:t>
            </a:r>
            <a:r>
              <a:rPr lang="en-US" altLang="en-US" sz="2800" dirty="0" smtClean="0">
                <a:solidFill>
                  <a:srgbClr val="FFFFFF"/>
                </a:solidFill>
              </a:rPr>
              <a:t>to be evident</a:t>
            </a:r>
            <a:endParaRPr lang="en-US" altLang="en-US" sz="2800" dirty="0">
              <a:solidFill>
                <a:srgbClr val="FFFFFF"/>
              </a:solidFill>
            </a:endParaRPr>
          </a:p>
          <a:p>
            <a:endParaRPr lang="en-US" altLang="en-US" sz="32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381000" y="2286000"/>
            <a:ext cx="8305800" cy="1754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5400">
                <a:solidFill>
                  <a:srgbClr val="FFFF99"/>
                </a:solidFill>
                <a:latin typeface="Papyrus" panose="03070502060502030205" pitchFamily="66" charset="0"/>
              </a:rPr>
              <a:t>GOD KNOWS HIS EVERY SAINT!</a:t>
            </a:r>
          </a:p>
        </p:txBody>
      </p:sp>
      <p:sp>
        <p:nvSpPr>
          <p:cNvPr id="36872" name="Text Box 8"/>
          <p:cNvSpPr txBox="1">
            <a:spLocks noChangeArrowheads="1"/>
          </p:cNvSpPr>
          <p:nvPr/>
        </p:nvSpPr>
        <p:spPr bwMode="auto">
          <a:xfrm>
            <a:off x="1012557" y="4322763"/>
            <a:ext cx="7080785" cy="1175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3200" dirty="0">
                <a:latin typeface="Bradley Hand ITC" panose="03070402050302030203" pitchFamily="66" charset="0"/>
              </a:rPr>
              <a:t>(2 Timothy 2:19)</a:t>
            </a:r>
          </a:p>
          <a:p>
            <a:r>
              <a:rPr lang="en-US" altLang="en-US" sz="3200" dirty="0">
                <a:latin typeface="Bradley Hand ITC" panose="03070402050302030203" pitchFamily="66" charset="0"/>
              </a:rPr>
              <a:t>Compare similar passage: Ezekiel 9:1-11</a:t>
            </a:r>
          </a:p>
        </p:txBody>
      </p:sp>
    </p:spTree>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solidFill>
                  <a:srgbClr val="FFFF99"/>
                </a:solidFill>
              </a:rPr>
              <a:t>Identifying the 144,000</a:t>
            </a:r>
          </a:p>
        </p:txBody>
      </p:sp>
      <p:sp>
        <p:nvSpPr>
          <p:cNvPr id="38915" name="Rectangle 3"/>
          <p:cNvSpPr>
            <a:spLocks noGrp="1" noChangeArrowheads="1"/>
          </p:cNvSpPr>
          <p:nvPr>
            <p:ph type="body" idx="1"/>
          </p:nvPr>
        </p:nvSpPr>
        <p:spPr>
          <a:xfrm>
            <a:off x="685800" y="2514600"/>
            <a:ext cx="7772400" cy="685800"/>
          </a:xfrm>
        </p:spPr>
        <p:txBody>
          <a:bodyPr/>
          <a:lstStyle/>
          <a:p>
            <a:r>
              <a:rPr lang="en-US" altLang="en-US" sz="3600" dirty="0">
                <a:solidFill>
                  <a:srgbClr val="FDCBF8"/>
                </a:solidFill>
                <a:latin typeface="+mj-lt"/>
              </a:rPr>
              <a:t>144,000 = 12 X 12 X 10 X 10 X 10</a:t>
            </a:r>
          </a:p>
        </p:txBody>
      </p:sp>
      <p:sp>
        <p:nvSpPr>
          <p:cNvPr id="38917" name="AutoShape 5"/>
          <p:cNvSpPr>
            <a:spLocks noChangeArrowheads="1"/>
          </p:cNvSpPr>
          <p:nvPr/>
        </p:nvSpPr>
        <p:spPr bwMode="auto">
          <a:xfrm>
            <a:off x="3260408" y="2590800"/>
            <a:ext cx="1676400" cy="533400"/>
          </a:xfrm>
          <a:prstGeom prst="bracketPair">
            <a:avLst>
              <a:gd name="adj" fmla="val 16667"/>
            </a:avLst>
          </a:prstGeom>
          <a:noFill/>
          <a:ln w="31750">
            <a:solidFill>
              <a:schemeClr val="tx1"/>
            </a:solidFill>
            <a:round/>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8926" name="Group 14"/>
          <p:cNvGrpSpPr>
            <a:grpSpLocks/>
          </p:cNvGrpSpPr>
          <p:nvPr/>
        </p:nvGrpSpPr>
        <p:grpSpPr bwMode="auto">
          <a:xfrm>
            <a:off x="2698750" y="3198813"/>
            <a:ext cx="2711450" cy="2882900"/>
            <a:chOff x="1700" y="2015"/>
            <a:chExt cx="1708" cy="1816"/>
          </a:xfrm>
        </p:grpSpPr>
        <p:sp>
          <p:nvSpPr>
            <p:cNvPr id="38916" name="Line 4"/>
            <p:cNvSpPr>
              <a:spLocks noChangeShapeType="1"/>
            </p:cNvSpPr>
            <p:nvPr/>
          </p:nvSpPr>
          <p:spPr bwMode="auto">
            <a:xfrm>
              <a:off x="2545" y="2015"/>
              <a:ext cx="0" cy="576"/>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8" name="Text Box 6"/>
            <p:cNvSpPr txBox="1">
              <a:spLocks noChangeArrowheads="1"/>
            </p:cNvSpPr>
            <p:nvPr/>
          </p:nvSpPr>
          <p:spPr bwMode="auto">
            <a:xfrm>
              <a:off x="1700" y="2715"/>
              <a:ext cx="1708" cy="1116"/>
            </a:xfrm>
            <a:prstGeom prst="rect">
              <a:avLst/>
            </a:prstGeom>
            <a:noFill/>
            <a:ln w="31750" algn="ctr">
              <a:solidFill>
                <a:schemeClr val="tx1"/>
              </a:solidFill>
              <a:miter lim="800000"/>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a:t>“12” religion, covenant</a:t>
              </a:r>
            </a:p>
          </p:txBody>
        </p:sp>
      </p:grpSp>
      <p:sp>
        <p:nvSpPr>
          <p:cNvPr id="38919" name="AutoShape 7"/>
          <p:cNvSpPr>
            <a:spLocks noChangeArrowheads="1"/>
          </p:cNvSpPr>
          <p:nvPr/>
        </p:nvSpPr>
        <p:spPr bwMode="auto">
          <a:xfrm>
            <a:off x="5395913" y="2590800"/>
            <a:ext cx="2819400" cy="533400"/>
          </a:xfrm>
          <a:prstGeom prst="bracketPair">
            <a:avLst>
              <a:gd name="adj" fmla="val 16667"/>
            </a:avLst>
          </a:prstGeom>
          <a:noFill/>
          <a:ln w="31750">
            <a:solidFill>
              <a:schemeClr val="tx1"/>
            </a:solidFill>
            <a:round/>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8927" name="Group 15"/>
          <p:cNvGrpSpPr>
            <a:grpSpLocks/>
          </p:cNvGrpSpPr>
          <p:nvPr/>
        </p:nvGrpSpPr>
        <p:grpSpPr bwMode="auto">
          <a:xfrm>
            <a:off x="5645150" y="3200400"/>
            <a:ext cx="2432050" cy="3024188"/>
            <a:chOff x="3556" y="2016"/>
            <a:chExt cx="1532" cy="1905"/>
          </a:xfrm>
        </p:grpSpPr>
        <p:sp>
          <p:nvSpPr>
            <p:cNvPr id="38921" name="Text Box 9"/>
            <p:cNvSpPr txBox="1">
              <a:spLocks noChangeArrowheads="1"/>
            </p:cNvSpPr>
            <p:nvPr/>
          </p:nvSpPr>
          <p:spPr bwMode="auto">
            <a:xfrm>
              <a:off x="3556" y="2736"/>
              <a:ext cx="1532" cy="1185"/>
            </a:xfrm>
            <a:prstGeom prst="rect">
              <a:avLst/>
            </a:prstGeom>
            <a:noFill/>
            <a:ln w="31750" algn="ctr">
              <a:solidFill>
                <a:schemeClr val="tx1"/>
              </a:solidFill>
              <a:miter lim="800000"/>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a:t>“10” full</a:t>
              </a:r>
            </a:p>
            <a:p>
              <a:r>
                <a:rPr lang="en-US" altLang="en-US"/>
                <a:t>“3” complete</a:t>
              </a:r>
            </a:p>
          </p:txBody>
        </p:sp>
        <p:sp>
          <p:nvSpPr>
            <p:cNvPr id="38922" name="Line 10"/>
            <p:cNvSpPr>
              <a:spLocks noChangeShapeType="1"/>
            </p:cNvSpPr>
            <p:nvPr/>
          </p:nvSpPr>
          <p:spPr bwMode="auto">
            <a:xfrm>
              <a:off x="4320" y="2016"/>
              <a:ext cx="0" cy="576"/>
            </a:xfrm>
            <a:prstGeom prst="line">
              <a:avLst/>
            </a:prstGeom>
            <a:noFill/>
            <a:ln w="317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8923" name="Text Box 11"/>
          <p:cNvSpPr txBox="1">
            <a:spLocks noChangeArrowheads="1"/>
          </p:cNvSpPr>
          <p:nvPr/>
        </p:nvSpPr>
        <p:spPr bwMode="auto">
          <a:xfrm>
            <a:off x="457200" y="1524000"/>
            <a:ext cx="28194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2800"/>
              <a:t>NT Christians</a:t>
            </a:r>
            <a:br>
              <a:rPr lang="en-US" altLang="en-US" sz="2800"/>
            </a:br>
            <a:r>
              <a:rPr lang="en-US" altLang="en-US" sz="2800"/>
              <a:t>(Jew &amp; Gentile)?</a:t>
            </a:r>
          </a:p>
        </p:txBody>
      </p:sp>
      <p:sp>
        <p:nvSpPr>
          <p:cNvPr id="38924" name="Text Box 12"/>
          <p:cNvSpPr txBox="1">
            <a:spLocks noChangeArrowheads="1"/>
          </p:cNvSpPr>
          <p:nvPr/>
        </p:nvSpPr>
        <p:spPr bwMode="auto">
          <a:xfrm>
            <a:off x="3527425" y="1752600"/>
            <a:ext cx="19637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2800"/>
              <a:t>OT Saints?</a:t>
            </a:r>
          </a:p>
        </p:txBody>
      </p:sp>
      <p:sp>
        <p:nvSpPr>
          <p:cNvPr id="38925" name="Text Box 13"/>
          <p:cNvSpPr txBox="1">
            <a:spLocks noChangeArrowheads="1"/>
          </p:cNvSpPr>
          <p:nvPr/>
        </p:nvSpPr>
        <p:spPr bwMode="auto">
          <a:xfrm>
            <a:off x="6400800" y="1676400"/>
            <a:ext cx="11144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2800"/>
              <a:t>Both?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ppt_x"/>
                                          </p:val>
                                        </p:tav>
                                        <p:tav tm="100000">
                                          <p:val>
                                            <p:strVal val="#ppt_x"/>
                                          </p:val>
                                        </p:tav>
                                      </p:tavLst>
                                    </p:anim>
                                    <p:anim calcmode="lin" valueType="num">
                                      <p:cBhvr additive="base">
                                        <p:cTn id="8" dur="500" fill="hold"/>
                                        <p:tgtEl>
                                          <p:spTgt spid="3891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8926"/>
                                        </p:tgtEl>
                                        <p:attrNameLst>
                                          <p:attrName>style.visibility</p:attrName>
                                        </p:attrNameLst>
                                      </p:cBhvr>
                                      <p:to>
                                        <p:strVal val="visible"/>
                                      </p:to>
                                    </p:set>
                                    <p:animEffect transition="in" filter="wipe(up)">
                                      <p:cBhvr>
                                        <p:cTn id="13" dur="500"/>
                                        <p:tgtEl>
                                          <p:spTgt spid="389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8919"/>
                                        </p:tgtEl>
                                        <p:attrNameLst>
                                          <p:attrName>style.visibility</p:attrName>
                                        </p:attrNameLst>
                                      </p:cBhvr>
                                      <p:to>
                                        <p:strVal val="visible"/>
                                      </p:to>
                                    </p:set>
                                    <p:anim calcmode="lin" valueType="num">
                                      <p:cBhvr additive="base">
                                        <p:cTn id="18" dur="500" fill="hold"/>
                                        <p:tgtEl>
                                          <p:spTgt spid="38919"/>
                                        </p:tgtEl>
                                        <p:attrNameLst>
                                          <p:attrName>ppt_x</p:attrName>
                                        </p:attrNameLst>
                                      </p:cBhvr>
                                      <p:tavLst>
                                        <p:tav tm="0">
                                          <p:val>
                                            <p:strVal val="#ppt_x"/>
                                          </p:val>
                                        </p:tav>
                                        <p:tav tm="100000">
                                          <p:val>
                                            <p:strVal val="#ppt_x"/>
                                          </p:val>
                                        </p:tav>
                                      </p:tavLst>
                                    </p:anim>
                                    <p:anim calcmode="lin" valueType="num">
                                      <p:cBhvr additive="base">
                                        <p:cTn id="19" dur="500" fill="hold"/>
                                        <p:tgtEl>
                                          <p:spTgt spid="38919"/>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8927"/>
                                        </p:tgtEl>
                                        <p:attrNameLst>
                                          <p:attrName>style.visibility</p:attrName>
                                        </p:attrNameLst>
                                      </p:cBhvr>
                                      <p:to>
                                        <p:strVal val="visible"/>
                                      </p:to>
                                    </p:set>
                                    <p:animEffect transition="in" filter="wipe(up)">
                                      <p:cBhvr>
                                        <p:cTn id="24" dur="500"/>
                                        <p:tgtEl>
                                          <p:spTgt spid="389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8923"/>
                                        </p:tgtEl>
                                        <p:attrNameLst>
                                          <p:attrName>style.visibility</p:attrName>
                                        </p:attrNameLst>
                                      </p:cBhvr>
                                      <p:to>
                                        <p:strVal val="visible"/>
                                      </p:to>
                                    </p:set>
                                    <p:anim calcmode="lin" valueType="num">
                                      <p:cBhvr>
                                        <p:cTn id="29" dur="1000" fill="hold"/>
                                        <p:tgtEl>
                                          <p:spTgt spid="38923"/>
                                        </p:tgtEl>
                                        <p:attrNameLst>
                                          <p:attrName>ppt_w</p:attrName>
                                        </p:attrNameLst>
                                      </p:cBhvr>
                                      <p:tavLst>
                                        <p:tav tm="0">
                                          <p:val>
                                            <p:fltVal val="0"/>
                                          </p:val>
                                        </p:tav>
                                        <p:tav tm="100000">
                                          <p:val>
                                            <p:strVal val="#ppt_w"/>
                                          </p:val>
                                        </p:tav>
                                      </p:tavLst>
                                    </p:anim>
                                    <p:anim calcmode="lin" valueType="num">
                                      <p:cBhvr>
                                        <p:cTn id="30" dur="1000" fill="hold"/>
                                        <p:tgtEl>
                                          <p:spTgt spid="38923"/>
                                        </p:tgtEl>
                                        <p:attrNameLst>
                                          <p:attrName>ppt_h</p:attrName>
                                        </p:attrNameLst>
                                      </p:cBhvr>
                                      <p:tavLst>
                                        <p:tav tm="0">
                                          <p:val>
                                            <p:fltVal val="0"/>
                                          </p:val>
                                        </p:tav>
                                        <p:tav tm="100000">
                                          <p:val>
                                            <p:strVal val="#ppt_h"/>
                                          </p:val>
                                        </p:tav>
                                      </p:tavLst>
                                    </p:anim>
                                    <p:anim calcmode="lin" valueType="num">
                                      <p:cBhvr>
                                        <p:cTn id="31" dur="1000" fill="hold"/>
                                        <p:tgtEl>
                                          <p:spTgt spid="3892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89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nodeType="afterGroup">
                            <p:stCondLst>
                              <p:cond delay="0"/>
                            </p:stCondLst>
                            <p:childTnLst>
                              <p:par>
                                <p:cTn id="35" presetID="15" presetClass="entr" presetSubtype="0" fill="hold" grpId="0" nodeType="clickEffect">
                                  <p:stCondLst>
                                    <p:cond delay="0"/>
                                  </p:stCondLst>
                                  <p:iterate type="lt">
                                    <p:tmPct val="0"/>
                                  </p:iterate>
                                  <p:childTnLst>
                                    <p:set>
                                      <p:cBhvr>
                                        <p:cTn id="36" dur="1" fill="hold">
                                          <p:stCondLst>
                                            <p:cond delay="0"/>
                                          </p:stCondLst>
                                        </p:cTn>
                                        <p:tgtEl>
                                          <p:spTgt spid="38924"/>
                                        </p:tgtEl>
                                        <p:attrNameLst>
                                          <p:attrName>style.visibility</p:attrName>
                                        </p:attrNameLst>
                                      </p:cBhvr>
                                      <p:to>
                                        <p:strVal val="visible"/>
                                      </p:to>
                                    </p:set>
                                    <p:anim calcmode="lin" valueType="num">
                                      <p:cBhvr>
                                        <p:cTn id="37" dur="1000" fill="hold"/>
                                        <p:tgtEl>
                                          <p:spTgt spid="38924"/>
                                        </p:tgtEl>
                                        <p:attrNameLst>
                                          <p:attrName>ppt_w</p:attrName>
                                        </p:attrNameLst>
                                      </p:cBhvr>
                                      <p:tavLst>
                                        <p:tav tm="0">
                                          <p:val>
                                            <p:fltVal val="0"/>
                                          </p:val>
                                        </p:tav>
                                        <p:tav tm="100000">
                                          <p:val>
                                            <p:strVal val="#ppt_w"/>
                                          </p:val>
                                        </p:tav>
                                      </p:tavLst>
                                    </p:anim>
                                    <p:anim calcmode="lin" valueType="num">
                                      <p:cBhvr>
                                        <p:cTn id="38" dur="1000" fill="hold"/>
                                        <p:tgtEl>
                                          <p:spTgt spid="38924"/>
                                        </p:tgtEl>
                                        <p:attrNameLst>
                                          <p:attrName>ppt_h</p:attrName>
                                        </p:attrNameLst>
                                      </p:cBhvr>
                                      <p:tavLst>
                                        <p:tav tm="0">
                                          <p:val>
                                            <p:fltVal val="0"/>
                                          </p:val>
                                        </p:tav>
                                        <p:tav tm="100000">
                                          <p:val>
                                            <p:strVal val="#ppt_h"/>
                                          </p:val>
                                        </p:tav>
                                      </p:tavLst>
                                    </p:anim>
                                    <p:anim calcmode="lin" valueType="num">
                                      <p:cBhvr>
                                        <p:cTn id="39" dur="1000" fill="hold"/>
                                        <p:tgtEl>
                                          <p:spTgt spid="3892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89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nodeType="afterGroup">
                            <p:stCondLst>
                              <p:cond delay="0"/>
                            </p:stCondLst>
                            <p:childTnLst>
                              <p:par>
                                <p:cTn id="43" presetID="15" presetClass="entr" presetSubtype="0" fill="hold" grpId="0" nodeType="clickEffect">
                                  <p:stCondLst>
                                    <p:cond delay="0"/>
                                  </p:stCondLst>
                                  <p:iterate type="lt">
                                    <p:tmPct val="0"/>
                                  </p:iterate>
                                  <p:childTnLst>
                                    <p:set>
                                      <p:cBhvr>
                                        <p:cTn id="44" dur="1" fill="hold">
                                          <p:stCondLst>
                                            <p:cond delay="0"/>
                                          </p:stCondLst>
                                        </p:cTn>
                                        <p:tgtEl>
                                          <p:spTgt spid="38925"/>
                                        </p:tgtEl>
                                        <p:attrNameLst>
                                          <p:attrName>style.visibility</p:attrName>
                                        </p:attrNameLst>
                                      </p:cBhvr>
                                      <p:to>
                                        <p:strVal val="visible"/>
                                      </p:to>
                                    </p:set>
                                    <p:anim calcmode="lin" valueType="num">
                                      <p:cBhvr>
                                        <p:cTn id="45" dur="1000" fill="hold"/>
                                        <p:tgtEl>
                                          <p:spTgt spid="38925"/>
                                        </p:tgtEl>
                                        <p:attrNameLst>
                                          <p:attrName>ppt_w</p:attrName>
                                        </p:attrNameLst>
                                      </p:cBhvr>
                                      <p:tavLst>
                                        <p:tav tm="0">
                                          <p:val>
                                            <p:fltVal val="0"/>
                                          </p:val>
                                        </p:tav>
                                        <p:tav tm="100000">
                                          <p:val>
                                            <p:strVal val="#ppt_w"/>
                                          </p:val>
                                        </p:tav>
                                      </p:tavLst>
                                    </p:anim>
                                    <p:anim calcmode="lin" valueType="num">
                                      <p:cBhvr>
                                        <p:cTn id="46" dur="1000" fill="hold"/>
                                        <p:tgtEl>
                                          <p:spTgt spid="38925"/>
                                        </p:tgtEl>
                                        <p:attrNameLst>
                                          <p:attrName>ppt_h</p:attrName>
                                        </p:attrNameLst>
                                      </p:cBhvr>
                                      <p:tavLst>
                                        <p:tav tm="0">
                                          <p:val>
                                            <p:fltVal val="0"/>
                                          </p:val>
                                        </p:tav>
                                        <p:tav tm="100000">
                                          <p:val>
                                            <p:strVal val="#ppt_h"/>
                                          </p:val>
                                        </p:tav>
                                      </p:tavLst>
                                    </p:anim>
                                    <p:anim calcmode="lin" valueType="num">
                                      <p:cBhvr>
                                        <p:cTn id="47" dur="1000" fill="hold"/>
                                        <p:tgtEl>
                                          <p:spTgt spid="389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89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9" grpId="0" animBg="1"/>
      <p:bldP spid="38923" grpId="0"/>
      <p:bldP spid="38924" grpId="0"/>
      <p:bldP spid="389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solidFill>
                  <a:srgbClr val="FDCBF8"/>
                </a:solidFill>
              </a:rPr>
              <a:t>The Text Does Not Teach</a:t>
            </a:r>
          </a:p>
        </p:txBody>
      </p:sp>
      <p:sp>
        <p:nvSpPr>
          <p:cNvPr id="39939" name="Rectangle 3"/>
          <p:cNvSpPr>
            <a:spLocks noGrp="1" noChangeArrowheads="1"/>
          </p:cNvSpPr>
          <p:nvPr>
            <p:ph type="body" idx="1"/>
          </p:nvPr>
        </p:nvSpPr>
        <p:spPr>
          <a:xfrm>
            <a:off x="685800" y="1676400"/>
            <a:ext cx="8229600" cy="4572000"/>
          </a:xfrm>
        </p:spPr>
        <p:txBody>
          <a:bodyPr/>
          <a:lstStyle/>
          <a:p>
            <a:r>
              <a:rPr lang="en-US" altLang="en-US">
                <a:solidFill>
                  <a:srgbClr val="FFFFFF"/>
                </a:solidFill>
              </a:rPr>
              <a:t>What Jehovah Witnesses Say</a:t>
            </a:r>
          </a:p>
          <a:p>
            <a:pPr lvl="1"/>
            <a:r>
              <a:rPr lang="en-US" altLang="en-US">
                <a:solidFill>
                  <a:srgbClr val="FFFFFF"/>
                </a:solidFill>
              </a:rPr>
              <a:t>literal 144,000 to enter heaven</a:t>
            </a:r>
          </a:p>
          <a:p>
            <a:pPr lvl="1"/>
            <a:r>
              <a:rPr lang="en-US" altLang="en-US">
                <a:solidFill>
                  <a:srgbClr val="FFFFFF"/>
                </a:solidFill>
              </a:rPr>
              <a:t>great multitude (v. 9) to enter rejuvenated earth</a:t>
            </a:r>
          </a:p>
          <a:p>
            <a:r>
              <a:rPr lang="en-US" altLang="en-US">
                <a:solidFill>
                  <a:srgbClr val="FFFFFF"/>
                </a:solidFill>
              </a:rPr>
              <a:t>If so. . .</a:t>
            </a:r>
          </a:p>
          <a:p>
            <a:pPr lvl="1"/>
            <a:r>
              <a:rPr lang="en-US" altLang="en-US">
                <a:solidFill>
                  <a:srgbClr val="FFFFFF"/>
                </a:solidFill>
              </a:rPr>
              <a:t>then “tribes” must be literal and therefore no Christians will enter heaven</a:t>
            </a:r>
          </a:p>
          <a:p>
            <a:pPr lvl="1"/>
            <a:r>
              <a:rPr lang="en-US" altLang="en-US">
                <a:solidFill>
                  <a:srgbClr val="FFFFFF"/>
                </a:solidFill>
              </a:rPr>
              <a:t>then apostle John wrote it down backwards: 144,000 (earth); great multitude (heaven)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solidFill>
                  <a:srgbClr val="FDCBF8"/>
                </a:solidFill>
              </a:rPr>
              <a:t>Theory 1</a:t>
            </a:r>
          </a:p>
        </p:txBody>
      </p:sp>
      <p:sp>
        <p:nvSpPr>
          <p:cNvPr id="41987" name="Rectangle 3"/>
          <p:cNvSpPr>
            <a:spLocks noGrp="1" noChangeArrowheads="1"/>
          </p:cNvSpPr>
          <p:nvPr>
            <p:ph type="body" idx="1"/>
          </p:nvPr>
        </p:nvSpPr>
        <p:spPr>
          <a:xfrm>
            <a:off x="685800" y="1828800"/>
            <a:ext cx="7772400" cy="4267200"/>
          </a:xfrm>
        </p:spPr>
        <p:txBody>
          <a:bodyPr/>
          <a:lstStyle/>
          <a:p>
            <a:r>
              <a:rPr lang="en-US" altLang="en-US">
                <a:solidFill>
                  <a:srgbClr val="FFFFFF"/>
                </a:solidFill>
              </a:rPr>
              <a:t>“144,000” (7:4) are the same as the “great multitude” (7:9) –Harkrider</a:t>
            </a:r>
          </a:p>
          <a:p>
            <a:pPr lvl="1"/>
            <a:r>
              <a:rPr lang="en-US" altLang="en-US">
                <a:solidFill>
                  <a:srgbClr val="FFFFFF"/>
                </a:solidFill>
              </a:rPr>
              <a:t>144,000 view is on earth/great multitude is redeemed of all ages as more than conquerors viewed in heaven</a:t>
            </a:r>
          </a:p>
          <a:p>
            <a:pPr lvl="1"/>
            <a:r>
              <a:rPr lang="en-US" altLang="en-US">
                <a:solidFill>
                  <a:srgbClr val="FFFFFF"/>
                </a:solidFill>
              </a:rPr>
              <a:t>12 tribes refer to the church (Lk. 22:29, 30)</a:t>
            </a:r>
          </a:p>
          <a:p>
            <a:pPr lvl="1"/>
            <a:r>
              <a:rPr lang="en-US" altLang="en-US">
                <a:solidFill>
                  <a:srgbClr val="FFFFFF"/>
                </a:solidFill>
              </a:rPr>
              <a:t>144,000 are standing with Lamb (14:1); therefore Christians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219200"/>
            <a:ext cx="7772400" cy="4800600"/>
          </a:xfrm>
        </p:spPr>
        <p:txBody>
          <a:bodyPr/>
          <a:lstStyle/>
          <a:p>
            <a:pPr marL="0" indent="0">
              <a:buNone/>
            </a:pPr>
            <a:r>
              <a:rPr lang="en-US" altLang="en-US" sz="4400" dirty="0" smtClean="0">
                <a:solidFill>
                  <a:srgbClr val="FFFFFF"/>
                </a:solidFill>
                <a:latin typeface="Berlin Sans FB Demi" panose="020E0802020502020306" pitchFamily="34" charset="0"/>
              </a:rPr>
              <a:t>WHITE HORSE</a:t>
            </a:r>
            <a:r>
              <a:rPr lang="en-US" altLang="en-US" sz="4000" dirty="0" smtClean="0">
                <a:solidFill>
                  <a:srgbClr val="FFFFFF"/>
                </a:solidFill>
                <a:latin typeface="Berlin Sans FB Demi" panose="020E0802020502020306" pitchFamily="34" charset="0"/>
              </a:rPr>
              <a:t> </a:t>
            </a:r>
            <a:r>
              <a:rPr lang="en-US" altLang="en-US" sz="4000" dirty="0" smtClean="0">
                <a:solidFill>
                  <a:srgbClr val="FFFFFF"/>
                </a:solidFill>
              </a:rPr>
              <a:t>(</a:t>
            </a:r>
            <a:r>
              <a:rPr lang="en-US" altLang="en-US" sz="4000" dirty="0">
                <a:solidFill>
                  <a:srgbClr val="FFFFFF"/>
                </a:solidFill>
              </a:rPr>
              <a:t>6:1, 2)</a:t>
            </a:r>
          </a:p>
          <a:p>
            <a:pPr lvl="1"/>
            <a:r>
              <a:rPr lang="en-US" altLang="en-US" sz="3600" dirty="0">
                <a:solidFill>
                  <a:srgbClr val="FFFFFF"/>
                </a:solidFill>
              </a:rPr>
              <a:t>signifies </a:t>
            </a:r>
            <a:r>
              <a:rPr lang="en-US" altLang="en-US" sz="3600" dirty="0" smtClean="0">
                <a:solidFill>
                  <a:srgbClr val="FFFFFF"/>
                </a:solidFill>
              </a:rPr>
              <a:t>victory</a:t>
            </a:r>
            <a:endParaRPr lang="en-US" altLang="en-US" sz="3600" dirty="0">
              <a:solidFill>
                <a:srgbClr val="FFFFFF"/>
              </a:solidFill>
            </a:endParaRPr>
          </a:p>
          <a:p>
            <a:pPr lvl="1"/>
            <a:r>
              <a:rPr lang="en-US" altLang="en-US" sz="3600" dirty="0">
                <a:solidFill>
                  <a:srgbClr val="FFFFFF"/>
                </a:solidFill>
              </a:rPr>
              <a:t>bow (warrior)</a:t>
            </a:r>
          </a:p>
          <a:p>
            <a:pPr lvl="1"/>
            <a:r>
              <a:rPr lang="en-US" altLang="en-US" sz="3600" dirty="0">
                <a:solidFill>
                  <a:srgbClr val="FFFFFF"/>
                </a:solidFill>
              </a:rPr>
              <a:t>wears </a:t>
            </a:r>
            <a:r>
              <a:rPr lang="en-US" altLang="en-US" sz="3600" dirty="0" smtClean="0">
                <a:solidFill>
                  <a:srgbClr val="FFFFFF"/>
                </a:solidFill>
              </a:rPr>
              <a:t>crown that was given to him</a:t>
            </a:r>
          </a:p>
          <a:p>
            <a:pPr lvl="1"/>
            <a:r>
              <a:rPr lang="en-US" altLang="en-US" sz="3600" dirty="0">
                <a:solidFill>
                  <a:srgbClr val="FFFFFF"/>
                </a:solidFill>
              </a:rPr>
              <a:t>g</a:t>
            </a:r>
            <a:r>
              <a:rPr lang="en-US" altLang="en-US" sz="3600" dirty="0" smtClean="0">
                <a:solidFill>
                  <a:srgbClr val="FFFFFF"/>
                </a:solidFill>
              </a:rPr>
              <a:t>oes forth to conquer (war)</a:t>
            </a:r>
            <a:endParaRPr lang="en-US" altLang="en-US" sz="3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solidFill>
                  <a:srgbClr val="FDCBF8"/>
                </a:solidFill>
              </a:rPr>
              <a:t>Question about Theory 1</a:t>
            </a:r>
          </a:p>
        </p:txBody>
      </p:sp>
      <p:sp>
        <p:nvSpPr>
          <p:cNvPr id="43011" name="Rectangle 3"/>
          <p:cNvSpPr>
            <a:spLocks noGrp="1" noChangeArrowheads="1"/>
          </p:cNvSpPr>
          <p:nvPr>
            <p:ph type="body" idx="1"/>
          </p:nvPr>
        </p:nvSpPr>
        <p:spPr/>
        <p:txBody>
          <a:bodyPr/>
          <a:lstStyle/>
          <a:p>
            <a:r>
              <a:rPr lang="en-US" altLang="en-US">
                <a:solidFill>
                  <a:srgbClr val="FFFF00"/>
                </a:solidFill>
              </a:rPr>
              <a:t>If in heaven, why did John hear they “were sealed” (past tense)?</a:t>
            </a:r>
          </a:p>
          <a:p>
            <a:r>
              <a:rPr lang="en-US" altLang="en-US">
                <a:solidFill>
                  <a:srgbClr val="FFFF00"/>
                </a:solidFill>
              </a:rPr>
              <a:t>144,000 seems to imply a fixed number of some sort as opposed to the unfixed multitude in verse 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solidFill>
                  <a:srgbClr val="FDCBF8"/>
                </a:solidFill>
              </a:rPr>
              <a:t>Theory 2 </a:t>
            </a:r>
          </a:p>
        </p:txBody>
      </p:sp>
      <p:sp>
        <p:nvSpPr>
          <p:cNvPr id="44035" name="Rectangle 3"/>
          <p:cNvSpPr>
            <a:spLocks noGrp="1" noChangeArrowheads="1"/>
          </p:cNvSpPr>
          <p:nvPr>
            <p:ph type="body" idx="1"/>
          </p:nvPr>
        </p:nvSpPr>
        <p:spPr>
          <a:xfrm>
            <a:off x="685800" y="1676400"/>
            <a:ext cx="7772400" cy="4495800"/>
          </a:xfrm>
        </p:spPr>
        <p:txBody>
          <a:bodyPr/>
          <a:lstStyle/>
          <a:p>
            <a:pPr>
              <a:lnSpc>
                <a:spcPct val="90000"/>
              </a:lnSpc>
            </a:pPr>
            <a:r>
              <a:rPr lang="en-US" altLang="en-US">
                <a:solidFill>
                  <a:srgbClr val="FFFFFF"/>
                </a:solidFill>
              </a:rPr>
              <a:t>“144,000” are OT Saints; “great multitude” are Christians (Ogden)</a:t>
            </a:r>
          </a:p>
          <a:p>
            <a:pPr lvl="1">
              <a:lnSpc>
                <a:spcPct val="90000"/>
              </a:lnSpc>
            </a:pPr>
            <a:r>
              <a:rPr lang="en-US" altLang="en-US">
                <a:solidFill>
                  <a:srgbClr val="FFFFFF"/>
                </a:solidFill>
              </a:rPr>
              <a:t>seems to give satisfactory explanation of why the group in (7:9) are innumerable: Christians are continuously added to the church</a:t>
            </a:r>
          </a:p>
          <a:p>
            <a:pPr lvl="1">
              <a:lnSpc>
                <a:spcPct val="90000"/>
              </a:lnSpc>
            </a:pPr>
            <a:r>
              <a:rPr lang="en-US" altLang="en-US">
                <a:solidFill>
                  <a:srgbClr val="FFFFFF"/>
                </a:solidFill>
              </a:rPr>
              <a:t>those under O.T. are forever sealed and set (no more can be added to that system)</a:t>
            </a:r>
          </a:p>
          <a:p>
            <a:pPr lvl="1">
              <a:lnSpc>
                <a:spcPct val="90000"/>
              </a:lnSpc>
            </a:pPr>
            <a:r>
              <a:rPr lang="en-US" altLang="en-US">
                <a:solidFill>
                  <a:srgbClr val="FFFFFF"/>
                </a:solidFill>
              </a:rPr>
              <a:t>asserts that reference in 14:1 are standing on Zion and therefore are O.T. saints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solidFill>
                  <a:srgbClr val="FFFF00"/>
                </a:solidFill>
              </a:rPr>
              <a:t>Questions for Theory 2</a:t>
            </a:r>
          </a:p>
        </p:txBody>
      </p:sp>
      <p:sp>
        <p:nvSpPr>
          <p:cNvPr id="45059" name="Rectangle 3"/>
          <p:cNvSpPr>
            <a:spLocks noGrp="1" noChangeArrowheads="1"/>
          </p:cNvSpPr>
          <p:nvPr>
            <p:ph type="body" idx="1"/>
          </p:nvPr>
        </p:nvSpPr>
        <p:spPr>
          <a:xfrm>
            <a:off x="685800" y="1752600"/>
            <a:ext cx="7772400" cy="4343400"/>
          </a:xfrm>
        </p:spPr>
        <p:txBody>
          <a:bodyPr/>
          <a:lstStyle/>
          <a:p>
            <a:r>
              <a:rPr lang="en-US" altLang="en-US">
                <a:solidFill>
                  <a:srgbClr val="FFFFFF"/>
                </a:solidFill>
              </a:rPr>
              <a:t>why are 144,000 alone singing a new song if not Christians (14:3)?</a:t>
            </a:r>
          </a:p>
          <a:p>
            <a:r>
              <a:rPr lang="en-US" altLang="en-US">
                <a:solidFill>
                  <a:srgbClr val="FFFFFF"/>
                </a:solidFill>
              </a:rPr>
              <a:t>why are 144,000 following the Lamb wherever He goes if not Christians (14:4)?</a:t>
            </a:r>
          </a:p>
          <a:p>
            <a:r>
              <a:rPr lang="en-US" altLang="en-US">
                <a:solidFill>
                  <a:srgbClr val="FFFFFF"/>
                </a:solidFill>
              </a:rPr>
              <a:t>How does their being the “firstfruits” to God and the Lamb include OT Jews and exclude NT Christians (14:4)?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solidFill>
                  <a:schemeClr val="tx1">
                    <a:lumMod val="20000"/>
                    <a:lumOff val="80000"/>
                  </a:schemeClr>
                </a:solidFill>
              </a:rPr>
              <a:t>A Possible 3</a:t>
            </a:r>
            <a:r>
              <a:rPr lang="en-US" altLang="en-US" baseline="30000" dirty="0">
                <a:solidFill>
                  <a:schemeClr val="tx1">
                    <a:lumMod val="20000"/>
                    <a:lumOff val="80000"/>
                  </a:schemeClr>
                </a:solidFill>
              </a:rPr>
              <a:t>rd</a:t>
            </a:r>
            <a:r>
              <a:rPr lang="en-US" altLang="en-US" dirty="0">
                <a:solidFill>
                  <a:schemeClr val="tx1">
                    <a:lumMod val="20000"/>
                    <a:lumOff val="80000"/>
                  </a:schemeClr>
                </a:solidFill>
              </a:rPr>
              <a:t> Approach</a:t>
            </a:r>
          </a:p>
        </p:txBody>
      </p:sp>
      <p:sp>
        <p:nvSpPr>
          <p:cNvPr id="46083" name="Rectangle 3"/>
          <p:cNvSpPr>
            <a:spLocks noGrp="1" noChangeArrowheads="1"/>
          </p:cNvSpPr>
          <p:nvPr>
            <p:ph type="body" idx="1"/>
          </p:nvPr>
        </p:nvSpPr>
        <p:spPr>
          <a:xfrm>
            <a:off x="685800" y="2514600"/>
            <a:ext cx="7772400" cy="2590800"/>
          </a:xfrm>
        </p:spPr>
        <p:txBody>
          <a:bodyPr/>
          <a:lstStyle/>
          <a:p>
            <a:pPr>
              <a:lnSpc>
                <a:spcPct val="90000"/>
              </a:lnSpc>
            </a:pPr>
            <a:r>
              <a:rPr lang="en-US" altLang="en-US" dirty="0">
                <a:solidFill>
                  <a:schemeClr val="bg1">
                    <a:lumMod val="20000"/>
                    <a:lumOff val="80000"/>
                  </a:schemeClr>
                </a:solidFill>
              </a:rPr>
              <a:t>144,000 represent the “first” Christians who came into the church</a:t>
            </a:r>
          </a:p>
          <a:p>
            <a:pPr>
              <a:lnSpc>
                <a:spcPct val="90000"/>
              </a:lnSpc>
            </a:pPr>
            <a:r>
              <a:rPr lang="en-US" altLang="en-US" dirty="0">
                <a:solidFill>
                  <a:schemeClr val="bg1">
                    <a:lumMod val="20000"/>
                    <a:lumOff val="80000"/>
                  </a:schemeClr>
                </a:solidFill>
              </a:rPr>
              <a:t>the great multitude represents the 144,000 + all other redeemed of all other ages registered in heaven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solidFill>
                  <a:srgbClr val="FFFFFF"/>
                </a:solidFill>
              </a:rPr>
              <a:t>This</a:t>
            </a:r>
            <a:r>
              <a:rPr lang="en-US" altLang="en-US"/>
              <a:t> </a:t>
            </a:r>
            <a:r>
              <a:rPr lang="en-US" altLang="en-US">
                <a:solidFill>
                  <a:srgbClr val="FFFFFF"/>
                </a:solidFill>
              </a:rPr>
              <a:t>approach</a:t>
            </a:r>
          </a:p>
        </p:txBody>
      </p:sp>
      <p:sp>
        <p:nvSpPr>
          <p:cNvPr id="47107" name="Rectangle 3"/>
          <p:cNvSpPr>
            <a:spLocks noGrp="1" noChangeArrowheads="1"/>
          </p:cNvSpPr>
          <p:nvPr>
            <p:ph type="body" idx="1"/>
          </p:nvPr>
        </p:nvSpPr>
        <p:spPr>
          <a:xfrm>
            <a:off x="685800" y="1981200"/>
            <a:ext cx="7772400" cy="4114800"/>
          </a:xfrm>
        </p:spPr>
        <p:txBody>
          <a:bodyPr/>
          <a:lstStyle/>
          <a:p>
            <a:r>
              <a:rPr lang="en-US" altLang="en-US">
                <a:solidFill>
                  <a:srgbClr val="FFFFFF"/>
                </a:solidFill>
              </a:rPr>
              <a:t>respects the fixity and sealing of the 144,000 (7:4)</a:t>
            </a:r>
          </a:p>
          <a:p>
            <a:r>
              <a:rPr lang="en-US" altLang="en-US">
                <a:solidFill>
                  <a:srgbClr val="FFFFFF"/>
                </a:solidFill>
              </a:rPr>
              <a:t>respects the great multitude which could not be numbered (7:9)</a:t>
            </a:r>
          </a:p>
          <a:p>
            <a:pPr lvl="1"/>
            <a:r>
              <a:rPr lang="en-US" altLang="en-US">
                <a:solidFill>
                  <a:srgbClr val="FFFFFF"/>
                </a:solidFill>
              </a:rPr>
              <a:t>when people hear and obey, they are added to the great multitude registered in heaven; therefore it is impossible to number such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solidFill>
                  <a:srgbClr val="FFFFFF"/>
                </a:solidFill>
              </a:rPr>
              <a:t>This</a:t>
            </a:r>
            <a:r>
              <a:rPr lang="en-US" altLang="en-US"/>
              <a:t> </a:t>
            </a:r>
            <a:r>
              <a:rPr lang="en-US" altLang="en-US">
                <a:solidFill>
                  <a:srgbClr val="FFFFFF"/>
                </a:solidFill>
              </a:rPr>
              <a:t>approach</a:t>
            </a:r>
          </a:p>
        </p:txBody>
      </p:sp>
      <p:sp>
        <p:nvSpPr>
          <p:cNvPr id="62467" name="Rectangle 3"/>
          <p:cNvSpPr>
            <a:spLocks noGrp="1" noChangeArrowheads="1"/>
          </p:cNvSpPr>
          <p:nvPr>
            <p:ph type="body" idx="1"/>
          </p:nvPr>
        </p:nvSpPr>
        <p:spPr>
          <a:xfrm>
            <a:off x="685800" y="1981200"/>
            <a:ext cx="7772400" cy="4114800"/>
          </a:xfrm>
        </p:spPr>
        <p:txBody>
          <a:bodyPr/>
          <a:lstStyle/>
          <a:p>
            <a:r>
              <a:rPr lang="en-US" altLang="en-US" dirty="0">
                <a:solidFill>
                  <a:srgbClr val="FFFFFF"/>
                </a:solidFill>
              </a:rPr>
              <a:t>respects the weight of 14:1-5 (as Christians)</a:t>
            </a:r>
          </a:p>
          <a:p>
            <a:r>
              <a:rPr lang="en-US" altLang="en-US" dirty="0" smtClean="0">
                <a:solidFill>
                  <a:srgbClr val="FFFFFF"/>
                </a:solidFill>
              </a:rPr>
              <a:t>agrees with all Scripture</a:t>
            </a:r>
            <a:endParaRPr lang="en-US"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solidFill>
                  <a:srgbClr val="FDCBF8"/>
                </a:solidFill>
              </a:rPr>
              <a:t>144,000 of 14:1-5 (Christians)</a:t>
            </a:r>
          </a:p>
        </p:txBody>
      </p:sp>
      <p:sp>
        <p:nvSpPr>
          <p:cNvPr id="48131" name="Rectangle 3"/>
          <p:cNvSpPr>
            <a:spLocks noGrp="1" noChangeArrowheads="1"/>
          </p:cNvSpPr>
          <p:nvPr>
            <p:ph type="body" idx="1"/>
          </p:nvPr>
        </p:nvSpPr>
        <p:spPr>
          <a:xfrm>
            <a:off x="685800" y="1981200"/>
            <a:ext cx="8153400" cy="4114800"/>
          </a:xfrm>
        </p:spPr>
        <p:txBody>
          <a:bodyPr/>
          <a:lstStyle/>
          <a:p>
            <a:r>
              <a:rPr lang="en-US" altLang="en-US" sz="2800">
                <a:solidFill>
                  <a:srgbClr val="FFFFFF"/>
                </a:solidFill>
              </a:rPr>
              <a:t>Zion (Jerusalem) is where the Christian’s law came from (Is. 2:3; Lk. 24:47)</a:t>
            </a:r>
          </a:p>
          <a:p>
            <a:r>
              <a:rPr lang="en-US" altLang="en-US" sz="2800">
                <a:solidFill>
                  <a:srgbClr val="FFFFFF"/>
                </a:solidFill>
              </a:rPr>
              <a:t>standing with the Lamb</a:t>
            </a:r>
          </a:p>
          <a:p>
            <a:r>
              <a:rPr lang="en-US" altLang="en-US" sz="2800">
                <a:solidFill>
                  <a:srgbClr val="FFFFFF"/>
                </a:solidFill>
              </a:rPr>
              <a:t>sing new song</a:t>
            </a:r>
          </a:p>
          <a:p>
            <a:r>
              <a:rPr lang="en-US" altLang="en-US" sz="2800">
                <a:solidFill>
                  <a:srgbClr val="FFFFFF"/>
                </a:solidFill>
              </a:rPr>
              <a:t>follow the lamb wherever He goes</a:t>
            </a:r>
          </a:p>
          <a:p>
            <a:r>
              <a:rPr lang="en-US" altLang="en-US" sz="2800">
                <a:solidFill>
                  <a:srgbClr val="FFFFFF"/>
                </a:solidFill>
              </a:rPr>
              <a:t>redeemed from among men</a:t>
            </a:r>
          </a:p>
          <a:p>
            <a:r>
              <a:rPr lang="en-US" altLang="en-US" sz="2800">
                <a:solidFill>
                  <a:srgbClr val="FFFFFF"/>
                </a:solidFill>
              </a:rPr>
              <a:t>firstfruits to God and the Lamb</a:t>
            </a:r>
          </a:p>
          <a:p>
            <a:r>
              <a:rPr lang="en-US" altLang="en-US" sz="2800">
                <a:solidFill>
                  <a:srgbClr val="FFFFFF"/>
                </a:solidFill>
              </a:rPr>
              <a:t>no deceit and without fault (Rom. 5:9-11)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533400"/>
            <a:ext cx="7772400" cy="1219200"/>
          </a:xfrm>
        </p:spPr>
        <p:txBody>
          <a:bodyPr/>
          <a:lstStyle/>
          <a:p>
            <a:r>
              <a:rPr lang="en-US" altLang="en-US" sz="4000" dirty="0">
                <a:solidFill>
                  <a:schemeClr val="tx1"/>
                </a:solidFill>
              </a:rPr>
              <a:t>Where are OT saints ever referred to as the “firstfruits”?</a:t>
            </a:r>
          </a:p>
        </p:txBody>
      </p:sp>
      <p:sp>
        <p:nvSpPr>
          <p:cNvPr id="49155" name="Rectangle 3"/>
          <p:cNvSpPr>
            <a:spLocks noGrp="1" noChangeArrowheads="1"/>
          </p:cNvSpPr>
          <p:nvPr>
            <p:ph type="body" idx="1"/>
          </p:nvPr>
        </p:nvSpPr>
        <p:spPr/>
        <p:txBody>
          <a:bodyPr/>
          <a:lstStyle/>
          <a:p>
            <a:pPr>
              <a:lnSpc>
                <a:spcPct val="90000"/>
              </a:lnSpc>
            </a:pPr>
            <a:r>
              <a:rPr lang="en-US" altLang="en-US">
                <a:solidFill>
                  <a:srgbClr val="FFFFFF"/>
                </a:solidFill>
              </a:rPr>
              <a:t>CHRISTIANS</a:t>
            </a:r>
          </a:p>
          <a:p>
            <a:pPr lvl="1">
              <a:lnSpc>
                <a:spcPct val="90000"/>
              </a:lnSpc>
            </a:pPr>
            <a:r>
              <a:rPr lang="en-US" altLang="en-US">
                <a:solidFill>
                  <a:srgbClr val="FFFFFF"/>
                </a:solidFill>
              </a:rPr>
              <a:t>first Christians came on Feast of Pentecost Acts 2 (firstfruits of produce offered; Lev. 23:10ff)</a:t>
            </a:r>
          </a:p>
          <a:p>
            <a:pPr lvl="1">
              <a:lnSpc>
                <a:spcPct val="90000"/>
              </a:lnSpc>
            </a:pPr>
            <a:r>
              <a:rPr lang="en-US" altLang="en-US">
                <a:solidFill>
                  <a:srgbClr val="FFFFFF"/>
                </a:solidFill>
              </a:rPr>
              <a:t>Romans 8:23; 16:5; 1 Cor. 16:15</a:t>
            </a:r>
          </a:p>
          <a:p>
            <a:pPr lvl="1">
              <a:lnSpc>
                <a:spcPct val="90000"/>
              </a:lnSpc>
            </a:pPr>
            <a:r>
              <a:rPr lang="en-US" altLang="en-US" i="1">
                <a:solidFill>
                  <a:srgbClr val="FFFFFF"/>
                </a:solidFill>
              </a:rPr>
              <a:t>“Of His own will He brought us forth by the word of truth, that we might be a kind of firstfruits of His creatures”</a:t>
            </a:r>
            <a:r>
              <a:rPr lang="en-US" altLang="en-US">
                <a:solidFill>
                  <a:srgbClr val="FFFFFF"/>
                </a:solidFill>
              </a:rPr>
              <a:t> James 1:18</a:t>
            </a:r>
          </a:p>
        </p:txBody>
      </p:sp>
      <p:sp>
        <p:nvSpPr>
          <p:cNvPr id="49156" name="Oval 4"/>
          <p:cNvSpPr>
            <a:spLocks noChangeArrowheads="1"/>
          </p:cNvSpPr>
          <p:nvPr/>
        </p:nvSpPr>
        <p:spPr bwMode="auto">
          <a:xfrm>
            <a:off x="1323975" y="5486400"/>
            <a:ext cx="1676400" cy="609600"/>
          </a:xfrm>
          <a:prstGeom prst="ellipse">
            <a:avLst/>
          </a:prstGeom>
          <a:noFill/>
          <a:ln w="31750" algn="ctr">
            <a:solidFill>
              <a:srgbClr val="FFFF00"/>
            </a:solidFill>
            <a:round/>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animEffect transition="in" filter="fade">
                                      <p:cBhvr>
                                        <p:cTn id="9"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685800" y="914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buChar char="•"/>
              <a:defRPr sz="3200">
                <a:solidFill>
                  <a:srgbClr val="C70000"/>
                </a:solidFill>
                <a:latin typeface="Arial" charset="0"/>
              </a:defRPr>
            </a:lvl1pPr>
            <a:lvl2pPr marL="742950" indent="-285750" algn="l">
              <a:buChar char="–"/>
              <a:defRPr sz="2800">
                <a:solidFill>
                  <a:srgbClr val="C70000"/>
                </a:solidFill>
                <a:latin typeface="Arial" charset="0"/>
              </a:defRPr>
            </a:lvl2pPr>
            <a:lvl3pPr marL="1143000" indent="-228600" algn="l">
              <a:buChar char="•"/>
              <a:defRPr sz="2400">
                <a:solidFill>
                  <a:srgbClr val="C70000"/>
                </a:solidFill>
                <a:latin typeface="Arial" charset="0"/>
              </a:defRPr>
            </a:lvl3pPr>
            <a:lvl4pPr marL="1600200" indent="-228600" algn="l">
              <a:buChar char="–"/>
              <a:defRPr sz="2000">
                <a:solidFill>
                  <a:srgbClr val="C70000"/>
                </a:solidFill>
                <a:latin typeface="Arial" charset="0"/>
              </a:defRPr>
            </a:lvl4pPr>
            <a:lvl5pPr marL="2057400" indent="-228600" algn="l">
              <a:buChar char="»"/>
              <a:defRPr sz="2000">
                <a:solidFill>
                  <a:srgbClr val="C70000"/>
                </a:solidFill>
                <a:latin typeface="Arial" charset="0"/>
              </a:defRPr>
            </a:lvl5pPr>
            <a:lvl6pPr marL="2514600" indent="-228600" fontAlgn="base">
              <a:spcBef>
                <a:spcPct val="20000"/>
              </a:spcBef>
              <a:spcAft>
                <a:spcPct val="0"/>
              </a:spcAft>
              <a:buChar char="»"/>
              <a:defRPr sz="2000">
                <a:solidFill>
                  <a:srgbClr val="C70000"/>
                </a:solidFill>
                <a:latin typeface="Arial" charset="0"/>
              </a:defRPr>
            </a:lvl6pPr>
            <a:lvl7pPr marL="2971800" indent="-228600" fontAlgn="base">
              <a:spcBef>
                <a:spcPct val="20000"/>
              </a:spcBef>
              <a:spcAft>
                <a:spcPct val="0"/>
              </a:spcAft>
              <a:buChar char="»"/>
              <a:defRPr sz="2000">
                <a:solidFill>
                  <a:srgbClr val="C70000"/>
                </a:solidFill>
                <a:latin typeface="Arial" charset="0"/>
              </a:defRPr>
            </a:lvl7pPr>
            <a:lvl8pPr marL="3429000" indent="-228600" fontAlgn="base">
              <a:spcBef>
                <a:spcPct val="20000"/>
              </a:spcBef>
              <a:spcAft>
                <a:spcPct val="0"/>
              </a:spcAft>
              <a:buChar char="»"/>
              <a:defRPr sz="2000">
                <a:solidFill>
                  <a:srgbClr val="C70000"/>
                </a:solidFill>
                <a:latin typeface="Arial" charset="0"/>
              </a:defRPr>
            </a:lvl8pPr>
            <a:lvl9pPr marL="3886200" indent="-228600" fontAlgn="base">
              <a:spcBef>
                <a:spcPct val="20000"/>
              </a:spcBef>
              <a:spcAft>
                <a:spcPct val="0"/>
              </a:spcAft>
              <a:buChar char="»"/>
              <a:defRPr sz="2000">
                <a:solidFill>
                  <a:srgbClr val="C70000"/>
                </a:solidFill>
                <a:latin typeface="Arial" charset="0"/>
              </a:defRPr>
            </a:lvl9pPr>
          </a:lstStyle>
          <a:p>
            <a:r>
              <a:rPr lang="en-US" altLang="en-US" sz="3600">
                <a:solidFill>
                  <a:srgbClr val="FDCBF8"/>
                </a:solidFill>
              </a:rPr>
              <a:t>144,000 = 12 X 12 X 10 X 10 X 10</a:t>
            </a:r>
          </a:p>
        </p:txBody>
      </p:sp>
      <p:sp>
        <p:nvSpPr>
          <p:cNvPr id="51206" name="AutoShape 6"/>
          <p:cNvSpPr>
            <a:spLocks noChangeArrowheads="1"/>
          </p:cNvSpPr>
          <p:nvPr/>
        </p:nvSpPr>
        <p:spPr bwMode="auto">
          <a:xfrm>
            <a:off x="3290888" y="990600"/>
            <a:ext cx="1676400" cy="533400"/>
          </a:xfrm>
          <a:prstGeom prst="bracketPair">
            <a:avLst>
              <a:gd name="adj" fmla="val 16667"/>
            </a:avLst>
          </a:prstGeom>
          <a:noFill/>
          <a:ln w="31750">
            <a:solidFill>
              <a:schemeClr val="tx1"/>
            </a:solidFill>
            <a:round/>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7" name="AutoShape 7"/>
          <p:cNvSpPr>
            <a:spLocks noChangeArrowheads="1"/>
          </p:cNvSpPr>
          <p:nvPr/>
        </p:nvSpPr>
        <p:spPr bwMode="auto">
          <a:xfrm>
            <a:off x="5395913" y="990600"/>
            <a:ext cx="2819400" cy="533400"/>
          </a:xfrm>
          <a:prstGeom prst="bracketPair">
            <a:avLst>
              <a:gd name="adj" fmla="val 16667"/>
            </a:avLst>
          </a:prstGeom>
          <a:noFill/>
          <a:ln w="31750">
            <a:solidFill>
              <a:schemeClr val="tx1"/>
            </a:solidFill>
            <a:round/>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08" name="Text Box 8"/>
          <p:cNvSpPr txBox="1">
            <a:spLocks noChangeArrowheads="1"/>
          </p:cNvSpPr>
          <p:nvPr/>
        </p:nvSpPr>
        <p:spPr bwMode="auto">
          <a:xfrm>
            <a:off x="228600" y="2133600"/>
            <a:ext cx="3657600" cy="3419475"/>
          </a:xfrm>
          <a:prstGeom prst="rect">
            <a:avLst/>
          </a:prstGeom>
          <a:noFill/>
          <a:ln w="31750" algn="ctr">
            <a:solidFill>
              <a:schemeClr val="tx1"/>
            </a:solidFill>
            <a:miter lim="800000"/>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a:t>God’s New Covenant with Jew &amp; Gentile, making them one body</a:t>
            </a:r>
            <a:br>
              <a:rPr lang="en-US" altLang="en-US"/>
            </a:br>
            <a:r>
              <a:rPr lang="en-US" altLang="en-US"/>
              <a:t>(Eph. 2:11-18) </a:t>
            </a:r>
          </a:p>
        </p:txBody>
      </p:sp>
      <p:sp>
        <p:nvSpPr>
          <p:cNvPr id="51209" name="Text Box 9"/>
          <p:cNvSpPr txBox="1">
            <a:spLocks noChangeArrowheads="1"/>
          </p:cNvSpPr>
          <p:nvPr/>
        </p:nvSpPr>
        <p:spPr bwMode="auto">
          <a:xfrm>
            <a:off x="4860925" y="3163888"/>
            <a:ext cx="3673475" cy="1331912"/>
          </a:xfrm>
          <a:prstGeom prst="rect">
            <a:avLst/>
          </a:prstGeom>
          <a:noFill/>
          <a:ln w="31750" algn="ctr">
            <a:solidFill>
              <a:schemeClr val="tx1"/>
            </a:solidFill>
            <a:miter lim="800000"/>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a:t>Fullness</a:t>
            </a:r>
          </a:p>
          <a:p>
            <a:r>
              <a:rPr lang="en-US" altLang="en-US"/>
              <a:t>(Rom. 11:23-27)</a:t>
            </a:r>
          </a:p>
        </p:txBody>
      </p:sp>
      <p:sp>
        <p:nvSpPr>
          <p:cNvPr id="51210" name="Line 10"/>
          <p:cNvSpPr>
            <a:spLocks noChangeShapeType="1"/>
          </p:cNvSpPr>
          <p:nvPr/>
        </p:nvSpPr>
        <p:spPr bwMode="auto">
          <a:xfrm flipH="1">
            <a:off x="2819400" y="1524000"/>
            <a:ext cx="1295400" cy="457200"/>
          </a:xfrm>
          <a:prstGeom prst="line">
            <a:avLst/>
          </a:prstGeom>
          <a:noFill/>
          <a:ln w="317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1" name="Line 11"/>
          <p:cNvSpPr>
            <a:spLocks noChangeShapeType="1"/>
          </p:cNvSpPr>
          <p:nvPr/>
        </p:nvSpPr>
        <p:spPr bwMode="auto">
          <a:xfrm>
            <a:off x="6705600" y="1524000"/>
            <a:ext cx="0" cy="1524000"/>
          </a:xfrm>
          <a:prstGeom prst="line">
            <a:avLst/>
          </a:prstGeom>
          <a:noFill/>
          <a:ln w="317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p:cTn id="7" dur="1000" fill="hold"/>
                                        <p:tgtEl>
                                          <p:spTgt spid="51208"/>
                                        </p:tgtEl>
                                        <p:attrNameLst>
                                          <p:attrName>ppt_w</p:attrName>
                                        </p:attrNameLst>
                                      </p:cBhvr>
                                      <p:tavLst>
                                        <p:tav tm="0">
                                          <p:val>
                                            <p:fltVal val="0"/>
                                          </p:val>
                                        </p:tav>
                                        <p:tav tm="100000">
                                          <p:val>
                                            <p:strVal val="#ppt_w"/>
                                          </p:val>
                                        </p:tav>
                                      </p:tavLst>
                                    </p:anim>
                                    <p:anim calcmode="lin" valueType="num">
                                      <p:cBhvr>
                                        <p:cTn id="8" dur="1000" fill="hold"/>
                                        <p:tgtEl>
                                          <p:spTgt spid="51208"/>
                                        </p:tgtEl>
                                        <p:attrNameLst>
                                          <p:attrName>ppt_h</p:attrName>
                                        </p:attrNameLst>
                                      </p:cBhvr>
                                      <p:tavLst>
                                        <p:tav tm="0">
                                          <p:val>
                                            <p:fltVal val="0"/>
                                          </p:val>
                                        </p:tav>
                                        <p:tav tm="100000">
                                          <p:val>
                                            <p:strVal val="#ppt_h"/>
                                          </p:val>
                                        </p:tav>
                                      </p:tavLst>
                                    </p:anim>
                                    <p:anim calcmode="lin" valueType="num">
                                      <p:cBhvr>
                                        <p:cTn id="9" dur="1000" fill="hold"/>
                                        <p:tgtEl>
                                          <p:spTgt spid="512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1210"/>
                                        </p:tgtEl>
                                        <p:attrNameLst>
                                          <p:attrName>style.visibility</p:attrName>
                                        </p:attrNameLst>
                                      </p:cBhvr>
                                      <p:to>
                                        <p:strVal val="visible"/>
                                      </p:to>
                                    </p:set>
                                    <p:anim calcmode="lin" valueType="num">
                                      <p:cBhvr>
                                        <p:cTn id="13" dur="1000" fill="hold"/>
                                        <p:tgtEl>
                                          <p:spTgt spid="51210"/>
                                        </p:tgtEl>
                                        <p:attrNameLst>
                                          <p:attrName>ppt_w</p:attrName>
                                        </p:attrNameLst>
                                      </p:cBhvr>
                                      <p:tavLst>
                                        <p:tav tm="0">
                                          <p:val>
                                            <p:fltVal val="0"/>
                                          </p:val>
                                        </p:tav>
                                        <p:tav tm="100000">
                                          <p:val>
                                            <p:strVal val="#ppt_w"/>
                                          </p:val>
                                        </p:tav>
                                      </p:tavLst>
                                    </p:anim>
                                    <p:anim calcmode="lin" valueType="num">
                                      <p:cBhvr>
                                        <p:cTn id="14" dur="1000" fill="hold"/>
                                        <p:tgtEl>
                                          <p:spTgt spid="51210"/>
                                        </p:tgtEl>
                                        <p:attrNameLst>
                                          <p:attrName>ppt_h</p:attrName>
                                        </p:attrNameLst>
                                      </p:cBhvr>
                                      <p:tavLst>
                                        <p:tav tm="0">
                                          <p:val>
                                            <p:fltVal val="0"/>
                                          </p:val>
                                        </p:tav>
                                        <p:tav tm="100000">
                                          <p:val>
                                            <p:strVal val="#ppt_h"/>
                                          </p:val>
                                        </p:tav>
                                      </p:tavLst>
                                    </p:anim>
                                    <p:anim calcmode="lin" valueType="num">
                                      <p:cBhvr>
                                        <p:cTn id="15" dur="1000" fill="hold"/>
                                        <p:tgtEl>
                                          <p:spTgt spid="512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12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1209"/>
                                        </p:tgtEl>
                                        <p:attrNameLst>
                                          <p:attrName>style.visibility</p:attrName>
                                        </p:attrNameLst>
                                      </p:cBhvr>
                                      <p:to>
                                        <p:strVal val="visible"/>
                                      </p:to>
                                    </p:set>
                                    <p:anim calcmode="lin" valueType="num">
                                      <p:cBhvr>
                                        <p:cTn id="21" dur="500" fill="hold"/>
                                        <p:tgtEl>
                                          <p:spTgt spid="51209"/>
                                        </p:tgtEl>
                                        <p:attrNameLst>
                                          <p:attrName>ppt_w</p:attrName>
                                        </p:attrNameLst>
                                      </p:cBhvr>
                                      <p:tavLst>
                                        <p:tav tm="0">
                                          <p:val>
                                            <p:fltVal val="0"/>
                                          </p:val>
                                        </p:tav>
                                        <p:tav tm="100000">
                                          <p:val>
                                            <p:strVal val="#ppt_w"/>
                                          </p:val>
                                        </p:tav>
                                      </p:tavLst>
                                    </p:anim>
                                    <p:anim calcmode="lin" valueType="num">
                                      <p:cBhvr>
                                        <p:cTn id="22" dur="500" fill="hold"/>
                                        <p:tgtEl>
                                          <p:spTgt spid="51209"/>
                                        </p:tgtEl>
                                        <p:attrNameLst>
                                          <p:attrName>ppt_h</p:attrName>
                                        </p:attrNameLst>
                                      </p:cBhvr>
                                      <p:tavLst>
                                        <p:tav tm="0">
                                          <p:val>
                                            <p:fltVal val="0"/>
                                          </p:val>
                                        </p:tav>
                                        <p:tav tm="100000">
                                          <p:val>
                                            <p:strVal val="#ppt_h"/>
                                          </p:val>
                                        </p:tav>
                                      </p:tavLst>
                                    </p:anim>
                                    <p:animEffect transition="in" filter="fade">
                                      <p:cBhvr>
                                        <p:cTn id="23" dur="500"/>
                                        <p:tgtEl>
                                          <p:spTgt spid="51209"/>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1211"/>
                                        </p:tgtEl>
                                        <p:attrNameLst>
                                          <p:attrName>style.visibility</p:attrName>
                                        </p:attrNameLst>
                                      </p:cBhvr>
                                      <p:to>
                                        <p:strVal val="visible"/>
                                      </p:to>
                                    </p:set>
                                    <p:anim calcmode="lin" valueType="num">
                                      <p:cBhvr>
                                        <p:cTn id="26" dur="500" fill="hold"/>
                                        <p:tgtEl>
                                          <p:spTgt spid="51211"/>
                                        </p:tgtEl>
                                        <p:attrNameLst>
                                          <p:attrName>ppt_w</p:attrName>
                                        </p:attrNameLst>
                                      </p:cBhvr>
                                      <p:tavLst>
                                        <p:tav tm="0">
                                          <p:val>
                                            <p:fltVal val="0"/>
                                          </p:val>
                                        </p:tav>
                                        <p:tav tm="100000">
                                          <p:val>
                                            <p:strVal val="#ppt_w"/>
                                          </p:val>
                                        </p:tav>
                                      </p:tavLst>
                                    </p:anim>
                                    <p:anim calcmode="lin" valueType="num">
                                      <p:cBhvr>
                                        <p:cTn id="27" dur="500" fill="hold"/>
                                        <p:tgtEl>
                                          <p:spTgt spid="51211"/>
                                        </p:tgtEl>
                                        <p:attrNameLst>
                                          <p:attrName>ppt_h</p:attrName>
                                        </p:attrNameLst>
                                      </p:cBhvr>
                                      <p:tavLst>
                                        <p:tav tm="0">
                                          <p:val>
                                            <p:fltVal val="0"/>
                                          </p:val>
                                        </p:tav>
                                        <p:tav tm="100000">
                                          <p:val>
                                            <p:strVal val="#ppt_h"/>
                                          </p:val>
                                        </p:tav>
                                      </p:tavLst>
                                    </p:anim>
                                    <p:animEffect transition="in" filter="fade">
                                      <p:cBhvr>
                                        <p:cTn id="28"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09" grpId="0" animBg="1"/>
      <p:bldP spid="51210" grpId="0" animBg="1"/>
      <p:bldP spid="512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solidFill>
                  <a:schemeClr val="tx1"/>
                </a:solidFill>
              </a:rPr>
              <a:t>12 Tribes of Israel (7:5-8)</a:t>
            </a:r>
          </a:p>
        </p:txBody>
      </p:sp>
      <p:sp>
        <p:nvSpPr>
          <p:cNvPr id="50179" name="Rectangle 3"/>
          <p:cNvSpPr>
            <a:spLocks noGrp="1" noChangeArrowheads="1"/>
          </p:cNvSpPr>
          <p:nvPr>
            <p:ph type="body" idx="1"/>
          </p:nvPr>
        </p:nvSpPr>
        <p:spPr>
          <a:xfrm>
            <a:off x="685800" y="2133600"/>
            <a:ext cx="7772400" cy="3962400"/>
          </a:xfrm>
        </p:spPr>
        <p:txBody>
          <a:bodyPr>
            <a:normAutofit lnSpcReduction="10000"/>
          </a:bodyPr>
          <a:lstStyle/>
          <a:p>
            <a:r>
              <a:rPr lang="en-US" altLang="en-US" dirty="0">
                <a:solidFill>
                  <a:srgbClr val="FFFFFF"/>
                </a:solidFill>
              </a:rPr>
              <a:t>church is the “Israel of God”</a:t>
            </a:r>
            <a:br>
              <a:rPr lang="en-US" altLang="en-US" dirty="0">
                <a:solidFill>
                  <a:srgbClr val="FFFFFF"/>
                </a:solidFill>
              </a:rPr>
            </a:br>
            <a:r>
              <a:rPr lang="en-US" altLang="en-US" dirty="0" smtClean="0">
                <a:solidFill>
                  <a:srgbClr val="FFFFFF"/>
                </a:solidFill>
              </a:rPr>
              <a:t>(Rom. 9:6-8, 24-27; 2:28, 29; Gal</a:t>
            </a:r>
            <a:r>
              <a:rPr lang="en-US" altLang="en-US" dirty="0">
                <a:solidFill>
                  <a:srgbClr val="FFFFFF"/>
                </a:solidFill>
              </a:rPr>
              <a:t>. </a:t>
            </a:r>
            <a:r>
              <a:rPr lang="en-US" altLang="en-US" dirty="0" smtClean="0">
                <a:solidFill>
                  <a:srgbClr val="FFFFFF"/>
                </a:solidFill>
              </a:rPr>
              <a:t>6:15, 16</a:t>
            </a:r>
            <a:r>
              <a:rPr lang="en-US" altLang="en-US" dirty="0">
                <a:solidFill>
                  <a:srgbClr val="FFFFFF"/>
                </a:solidFill>
              </a:rPr>
              <a:t>; Jas. </a:t>
            </a:r>
            <a:r>
              <a:rPr lang="en-US" altLang="en-US" dirty="0" smtClean="0">
                <a:solidFill>
                  <a:srgbClr val="FFFFFF"/>
                </a:solidFill>
              </a:rPr>
              <a:t>1:1)</a:t>
            </a:r>
            <a:endParaRPr lang="en-US" altLang="en-US" dirty="0">
              <a:solidFill>
                <a:srgbClr val="FFFFFF"/>
              </a:solidFill>
            </a:endParaRPr>
          </a:p>
          <a:p>
            <a:r>
              <a:rPr lang="en-US" altLang="en-US" dirty="0">
                <a:solidFill>
                  <a:srgbClr val="FFFFFF"/>
                </a:solidFill>
              </a:rPr>
              <a:t>Ephraim &amp; Dan not mentioned</a:t>
            </a:r>
          </a:p>
          <a:p>
            <a:pPr lvl="1"/>
            <a:r>
              <a:rPr lang="en-US" altLang="en-US" dirty="0">
                <a:solidFill>
                  <a:srgbClr val="FFFFFF"/>
                </a:solidFill>
              </a:rPr>
              <a:t>Dan moved from his inheritance and instigated idolatry (Jud. 18)</a:t>
            </a:r>
          </a:p>
          <a:p>
            <a:pPr lvl="1"/>
            <a:r>
              <a:rPr lang="en-US" altLang="en-US" dirty="0">
                <a:solidFill>
                  <a:srgbClr val="FFFFFF"/>
                </a:solidFill>
              </a:rPr>
              <a:t>Ephraim led Israel into idolatry through Jeroboam (1 Kin. 11:26; 12:25-33)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219200"/>
            <a:ext cx="7772400" cy="3581400"/>
          </a:xfrm>
        </p:spPr>
        <p:txBody>
          <a:bodyPr/>
          <a:lstStyle/>
          <a:p>
            <a:pPr marL="0" indent="0">
              <a:buNone/>
            </a:pPr>
            <a:r>
              <a:rPr lang="en-US" altLang="en-US" sz="4400" dirty="0" smtClean="0">
                <a:solidFill>
                  <a:srgbClr val="FFFFFF"/>
                </a:solidFill>
                <a:latin typeface="Berlin Sans FB Demi" panose="020E0802020502020306" pitchFamily="34" charset="0"/>
              </a:rPr>
              <a:t>WHITE HORSE</a:t>
            </a:r>
            <a:r>
              <a:rPr lang="en-US" altLang="en-US" sz="4000" dirty="0" smtClean="0">
                <a:solidFill>
                  <a:srgbClr val="FFFFFF"/>
                </a:solidFill>
                <a:latin typeface="Berlin Sans FB Demi" panose="020E0802020502020306" pitchFamily="34" charset="0"/>
              </a:rPr>
              <a:t> </a:t>
            </a:r>
            <a:r>
              <a:rPr lang="en-US" altLang="en-US" sz="4000" dirty="0" smtClean="0">
                <a:solidFill>
                  <a:srgbClr val="FFFFFF"/>
                </a:solidFill>
              </a:rPr>
              <a:t>(</a:t>
            </a:r>
            <a:r>
              <a:rPr lang="en-US" altLang="en-US" sz="4000" dirty="0">
                <a:solidFill>
                  <a:srgbClr val="FFFFFF"/>
                </a:solidFill>
              </a:rPr>
              <a:t>6:1, 2)</a:t>
            </a:r>
          </a:p>
          <a:p>
            <a:pPr lvl="1"/>
            <a:r>
              <a:rPr lang="en-US" altLang="en-US" sz="3600" dirty="0" smtClean="0">
                <a:solidFill>
                  <a:srgbClr val="FFFFFF"/>
                </a:solidFill>
              </a:rPr>
              <a:t>Identity?</a:t>
            </a:r>
          </a:p>
          <a:p>
            <a:pPr lvl="2"/>
            <a:r>
              <a:rPr lang="en-US" altLang="en-US" sz="3200" dirty="0" smtClean="0">
                <a:solidFill>
                  <a:srgbClr val="FFFFFF"/>
                </a:solidFill>
              </a:rPr>
              <a:t>Possibly symbolizes the Christ going forward with the gospel </a:t>
            </a:r>
          </a:p>
          <a:p>
            <a:pPr lvl="2"/>
            <a:r>
              <a:rPr lang="en-US" altLang="en-US" sz="3200" dirty="0" smtClean="0">
                <a:solidFill>
                  <a:srgbClr val="FFFFFF"/>
                </a:solidFill>
              </a:rPr>
              <a:t>Possibly just an equal to one of the other three forces of war that would ravage the earth as God would permit</a:t>
            </a:r>
            <a:endParaRPr lang="en-US" altLang="en-US" sz="3200" dirty="0">
              <a:solidFill>
                <a:srgbClr val="FFFFFF"/>
              </a:solidFill>
            </a:endParaRPr>
          </a:p>
        </p:txBody>
      </p:sp>
    </p:spTree>
    <p:extLst>
      <p:ext uri="{BB962C8B-B14F-4D97-AF65-F5344CB8AC3E}">
        <p14:creationId xmlns:p14="http://schemas.microsoft.com/office/powerpoint/2010/main" val="1851978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stCondLst>
                                            <p:cond delay="0"/>
                                          </p:stCondLst>
                                        </p:cTn>
                                        <p:tgtEl>
                                          <p:spTgt spid="16387">
                                            <p:txEl>
                                              <p:pRg st="1" end="1"/>
                                            </p:txEl>
                                          </p:spTgt>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6387">
                                            <p:txEl>
                                              <p:pRg st="2" end="2"/>
                                            </p:txEl>
                                          </p:spTgt>
                                        </p:tgtEl>
                                        <p:attrNameLst>
                                          <p:attrName>style.visibility</p:attrName>
                                        </p:attrNameLst>
                                      </p:cBhvr>
                                      <p:to>
                                        <p:strVal val="visible"/>
                                      </p:to>
                                    </p:set>
                                    <p:animEffect transition="in" filter="fade">
                                      <p:cBhvr>
                                        <p:cTn id="11" dur="500">
                                          <p:stCondLst>
                                            <p:cond delay="0"/>
                                          </p:stCondLst>
                                        </p:cTn>
                                        <p:tgtEl>
                                          <p:spTgt spid="16387">
                                            <p:txEl>
                                              <p:pRg st="2" end="2"/>
                                            </p:txEl>
                                          </p:spTgt>
                                        </p:tgtEl>
                                      </p:cBhvr>
                                    </p:animEffect>
                                  </p:childTnLst>
                                </p:cTn>
                              </p:par>
                            </p:childTnLst>
                          </p:cTn>
                        </p:par>
                        <p:par>
                          <p:cTn id="12" fill="hold">
                            <p:stCondLst>
                              <p:cond delay="39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fade">
                                      <p:cBhvr>
                                        <p:cTn id="15" dur="500">
                                          <p:stCondLst>
                                            <p:cond delay="0"/>
                                          </p:stCondLst>
                                        </p:cTn>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w="76200" cmpd="tri">
            <a:solidFill>
              <a:srgbClr val="FFFF00"/>
            </a:solidFill>
            <a:miter lim="800000"/>
            <a:headEnd/>
            <a:tailEnd/>
          </a:ln>
        </p:spPr>
        <p:txBody>
          <a:bodyPr/>
          <a:lstStyle/>
          <a:p>
            <a:r>
              <a:rPr lang="en-US" altLang="en-US" b="1">
                <a:solidFill>
                  <a:srgbClr val="FFFFFF"/>
                </a:solidFill>
              </a:rPr>
              <a:t>Triumphant Saints (7:9-17)</a:t>
            </a:r>
          </a:p>
        </p:txBody>
      </p:sp>
      <p:sp>
        <p:nvSpPr>
          <p:cNvPr id="53251" name="Rectangle 3"/>
          <p:cNvSpPr>
            <a:spLocks noGrp="1" noChangeArrowheads="1"/>
          </p:cNvSpPr>
          <p:nvPr>
            <p:ph type="body" idx="1"/>
          </p:nvPr>
        </p:nvSpPr>
        <p:spPr>
          <a:xfrm>
            <a:off x="685800" y="1600200"/>
            <a:ext cx="7772400" cy="4648200"/>
          </a:xfrm>
        </p:spPr>
        <p:txBody>
          <a:bodyPr/>
          <a:lstStyle/>
          <a:p>
            <a:r>
              <a:rPr lang="en-US" altLang="en-US">
                <a:solidFill>
                  <a:srgbClr val="FFFFFF"/>
                </a:solidFill>
              </a:rPr>
              <a:t>Verses 9, 10</a:t>
            </a:r>
          </a:p>
          <a:p>
            <a:pPr lvl="1"/>
            <a:r>
              <a:rPr lang="en-US" altLang="en-US">
                <a:solidFill>
                  <a:srgbClr val="FFFFFF"/>
                </a:solidFill>
              </a:rPr>
              <a:t>“After these things,” shows a shift in view</a:t>
            </a:r>
          </a:p>
          <a:p>
            <a:pPr lvl="1"/>
            <a:r>
              <a:rPr lang="en-US" altLang="en-US">
                <a:solidFill>
                  <a:srgbClr val="FFFFFF"/>
                </a:solidFill>
              </a:rPr>
              <a:t>sees a great multitude, unable to be numbered, worshippers, etc.</a:t>
            </a:r>
          </a:p>
          <a:p>
            <a:pPr lvl="1"/>
            <a:r>
              <a:rPr lang="en-US" altLang="en-US">
                <a:solidFill>
                  <a:srgbClr val="FFFFFF"/>
                </a:solidFill>
              </a:rPr>
              <a:t>From:</a:t>
            </a:r>
          </a:p>
          <a:p>
            <a:pPr lvl="2"/>
            <a:r>
              <a:rPr lang="en-US" altLang="en-US" b="1">
                <a:solidFill>
                  <a:srgbClr val="FFFFFF"/>
                </a:solidFill>
              </a:rPr>
              <a:t>all nations (cf. Matt. 28:19)</a:t>
            </a:r>
          </a:p>
          <a:p>
            <a:pPr lvl="2"/>
            <a:r>
              <a:rPr lang="en-US" altLang="en-US" b="1">
                <a:solidFill>
                  <a:srgbClr val="FFFFFF"/>
                </a:solidFill>
              </a:rPr>
              <a:t>tribes</a:t>
            </a:r>
          </a:p>
          <a:p>
            <a:pPr lvl="2"/>
            <a:r>
              <a:rPr lang="en-US" altLang="en-US" b="1">
                <a:solidFill>
                  <a:srgbClr val="FFFFFF"/>
                </a:solidFill>
              </a:rPr>
              <a:t>peoples</a:t>
            </a:r>
          </a:p>
          <a:p>
            <a:pPr lvl="2"/>
            <a:r>
              <a:rPr lang="en-US" altLang="en-US" b="1">
                <a:solidFill>
                  <a:srgbClr val="FFFFFF"/>
                </a:solidFill>
              </a:rPr>
              <a:t>tongues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b="1">
                <a:solidFill>
                  <a:srgbClr val="FFFFFF"/>
                </a:solidFill>
              </a:rPr>
              <a:t>Heavenly Chorus (7:11, 12)</a:t>
            </a:r>
          </a:p>
        </p:txBody>
      </p:sp>
      <p:sp>
        <p:nvSpPr>
          <p:cNvPr id="54275" name="Rectangle 3"/>
          <p:cNvSpPr>
            <a:spLocks noGrp="1" noChangeArrowheads="1"/>
          </p:cNvSpPr>
          <p:nvPr>
            <p:ph type="body" idx="1"/>
          </p:nvPr>
        </p:nvSpPr>
        <p:spPr/>
        <p:txBody>
          <a:bodyPr/>
          <a:lstStyle/>
          <a:p>
            <a:r>
              <a:rPr lang="en-US" altLang="en-US">
                <a:solidFill>
                  <a:srgbClr val="FDCBF8"/>
                </a:solidFill>
              </a:rPr>
              <a:t>angels</a:t>
            </a:r>
          </a:p>
          <a:p>
            <a:r>
              <a:rPr lang="en-US" altLang="en-US">
                <a:solidFill>
                  <a:srgbClr val="FDCBF8"/>
                </a:solidFill>
              </a:rPr>
              <a:t>elders</a:t>
            </a:r>
          </a:p>
          <a:p>
            <a:r>
              <a:rPr lang="en-US" altLang="en-US">
                <a:solidFill>
                  <a:srgbClr val="FDCBF8"/>
                </a:solidFill>
              </a:rPr>
              <a:t>four living creatures</a:t>
            </a:r>
            <a:br>
              <a:rPr lang="en-US" altLang="en-US">
                <a:solidFill>
                  <a:srgbClr val="FDCBF8"/>
                </a:solidFill>
              </a:rPr>
            </a:br>
            <a:r>
              <a:rPr lang="en-US" altLang="en-US">
                <a:solidFill>
                  <a:srgbClr val="FDCBF8"/>
                </a:solidFill>
              </a:rPr>
              <a:t>(like the throne scene: chap. 4, 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762000"/>
            <a:ext cx="7772400" cy="1066800"/>
          </a:xfrm>
        </p:spPr>
        <p:txBody>
          <a:bodyPr/>
          <a:lstStyle/>
          <a:p>
            <a:r>
              <a:rPr lang="en-US" altLang="en-US" b="1" dirty="0">
                <a:solidFill>
                  <a:schemeClr val="tx1"/>
                </a:solidFill>
              </a:rPr>
              <a:t>Identification of the “Great Multitude” (7:13-17)</a:t>
            </a:r>
          </a:p>
        </p:txBody>
      </p:sp>
      <p:sp>
        <p:nvSpPr>
          <p:cNvPr id="55299" name="Rectangle 3"/>
          <p:cNvSpPr>
            <a:spLocks noGrp="1" noChangeArrowheads="1"/>
          </p:cNvSpPr>
          <p:nvPr>
            <p:ph type="body" idx="1"/>
          </p:nvPr>
        </p:nvSpPr>
        <p:spPr>
          <a:xfrm>
            <a:off x="685800" y="2514600"/>
            <a:ext cx="8458200" cy="3581400"/>
          </a:xfrm>
        </p:spPr>
        <p:txBody>
          <a:bodyPr/>
          <a:lstStyle/>
          <a:p>
            <a:r>
              <a:rPr lang="en-US" altLang="en-US" i="1" dirty="0">
                <a:solidFill>
                  <a:srgbClr val="FFFFFF"/>
                </a:solidFill>
              </a:rPr>
              <a:t>“These are the ones who come out of the great tribulation”</a:t>
            </a:r>
          </a:p>
          <a:p>
            <a:pPr lvl="1"/>
            <a:r>
              <a:rPr lang="en-US" altLang="en-US" dirty="0">
                <a:solidFill>
                  <a:srgbClr val="FFFFFF"/>
                </a:solidFill>
              </a:rPr>
              <a:t>Jerusalem (Matt. 24:21)?</a:t>
            </a:r>
          </a:p>
          <a:p>
            <a:pPr lvl="1"/>
            <a:r>
              <a:rPr lang="en-US" altLang="en-US" dirty="0">
                <a:solidFill>
                  <a:srgbClr val="FFFFFF"/>
                </a:solidFill>
              </a:rPr>
              <a:t>Roman?</a:t>
            </a:r>
          </a:p>
          <a:p>
            <a:pPr lvl="1"/>
            <a:r>
              <a:rPr lang="en-US" altLang="en-US" dirty="0">
                <a:solidFill>
                  <a:srgbClr val="FFFFFF"/>
                </a:solidFill>
              </a:rPr>
              <a:t>Future period (premillennial)?</a:t>
            </a:r>
          </a:p>
          <a:p>
            <a:pPr lvl="1"/>
            <a:r>
              <a:rPr lang="en-US" altLang="en-US" dirty="0">
                <a:solidFill>
                  <a:srgbClr val="FFFFFF"/>
                </a:solidFill>
              </a:rPr>
              <a:t>Tribulation of all ages (Acts 14:22; 2 Tim. 3:12</a:t>
            </a:r>
            <a:r>
              <a:rPr lang="en-US" altLang="en-US" dirty="0" smtClean="0">
                <a:solidFill>
                  <a:srgbClr val="FFFFFF"/>
                </a:solidFill>
              </a:rPr>
              <a:t>)?</a:t>
            </a:r>
            <a:endParaRPr lang="en-US" altLang="en-US" dirty="0">
              <a:solidFill>
                <a:srgbClr val="FFFFFF"/>
              </a:solidFill>
            </a:endParaRPr>
          </a:p>
          <a:p>
            <a:pPr lvl="1"/>
            <a:endParaRPr lang="en-US"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p:txBody>
          <a:bodyPr/>
          <a:lstStyle/>
          <a:p>
            <a:r>
              <a:rPr lang="en-US" altLang="en-US" i="1" dirty="0">
                <a:solidFill>
                  <a:srgbClr val="FFFFFF"/>
                </a:solidFill>
              </a:rPr>
              <a:t>“washed their robes and made them white in the blood of the Lamb”</a:t>
            </a:r>
          </a:p>
          <a:p>
            <a:pPr lvl="1"/>
            <a:r>
              <a:rPr lang="en-US" altLang="en-US" dirty="0">
                <a:solidFill>
                  <a:srgbClr val="FFFFFF"/>
                </a:solidFill>
              </a:rPr>
              <a:t>those who had sins washed away (1:5)</a:t>
            </a:r>
          </a:p>
          <a:p>
            <a:pPr lvl="1"/>
            <a:r>
              <a:rPr lang="en-US" altLang="en-US" dirty="0">
                <a:solidFill>
                  <a:srgbClr val="FFFFFF"/>
                </a:solidFill>
              </a:rPr>
              <a:t>since the cross, those who obeyed Christ in baptism and remain faithful (Acts 22:16</a:t>
            </a:r>
            <a:r>
              <a:rPr lang="en-US" altLang="en-US" dirty="0" smtClean="0">
                <a:solidFill>
                  <a:srgbClr val="FFFFFF"/>
                </a:solidFill>
              </a:rPr>
              <a:t>)</a:t>
            </a:r>
          </a:p>
          <a:p>
            <a:pPr lvl="1"/>
            <a:r>
              <a:rPr lang="en-US" altLang="en-US" dirty="0" smtClean="0">
                <a:solidFill>
                  <a:srgbClr val="FFFFFF"/>
                </a:solidFill>
              </a:rPr>
              <a:t>that number continues to grow and cannot be numbered</a:t>
            </a:r>
            <a:endParaRPr lang="en-US" altLang="en-US" dirty="0">
              <a:solidFill>
                <a:srgbClr val="FFFFFF"/>
              </a:solidFill>
            </a:endParaRPr>
          </a:p>
        </p:txBody>
      </p:sp>
      <p:sp>
        <p:nvSpPr>
          <p:cNvPr id="7" name="Rectangle 2"/>
          <p:cNvSpPr>
            <a:spLocks noGrp="1" noChangeArrowheads="1"/>
          </p:cNvSpPr>
          <p:nvPr>
            <p:ph type="title"/>
          </p:nvPr>
        </p:nvSpPr>
        <p:spPr>
          <a:xfrm>
            <a:off x="685800" y="762000"/>
            <a:ext cx="7772400" cy="1066800"/>
          </a:xfrm>
        </p:spPr>
        <p:txBody>
          <a:bodyPr/>
          <a:lstStyle/>
          <a:p>
            <a:r>
              <a:rPr lang="en-US" altLang="en-US" b="1" dirty="0">
                <a:solidFill>
                  <a:schemeClr val="tx1"/>
                </a:solidFill>
              </a:rPr>
              <a:t>Identification of the “Great Multitude” (7:13-17)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914400"/>
            <a:ext cx="7772400" cy="1066800"/>
          </a:xfrm>
        </p:spPr>
        <p:txBody>
          <a:bodyPr/>
          <a:lstStyle/>
          <a:p>
            <a:r>
              <a:rPr lang="en-US" altLang="en-US" sz="4000" b="1" dirty="0">
                <a:solidFill>
                  <a:srgbClr val="FFFFFF"/>
                </a:solidFill>
              </a:rPr>
              <a:t>Regaining What Was Lost From Eden (7:15)</a:t>
            </a:r>
          </a:p>
        </p:txBody>
      </p:sp>
      <p:sp>
        <p:nvSpPr>
          <p:cNvPr id="57347" name="Rectangle 3"/>
          <p:cNvSpPr>
            <a:spLocks noGrp="1" noChangeArrowheads="1"/>
          </p:cNvSpPr>
          <p:nvPr>
            <p:ph type="body" idx="1"/>
          </p:nvPr>
        </p:nvSpPr>
        <p:spPr>
          <a:xfrm>
            <a:off x="685800" y="2133600"/>
            <a:ext cx="7772400" cy="3962400"/>
          </a:xfrm>
        </p:spPr>
        <p:txBody>
          <a:bodyPr/>
          <a:lstStyle/>
          <a:p>
            <a:r>
              <a:rPr lang="en-US" altLang="en-US" dirty="0">
                <a:solidFill>
                  <a:srgbClr val="FFFF00"/>
                </a:solidFill>
              </a:rPr>
              <a:t>Man was separated from God </a:t>
            </a:r>
            <a:br>
              <a:rPr lang="en-US" altLang="en-US" dirty="0">
                <a:solidFill>
                  <a:srgbClr val="FFFF00"/>
                </a:solidFill>
              </a:rPr>
            </a:br>
            <a:r>
              <a:rPr lang="en-US" altLang="en-US" dirty="0">
                <a:solidFill>
                  <a:srgbClr val="FFFF00"/>
                </a:solidFill>
              </a:rPr>
              <a:t>(Gen. 3:24)</a:t>
            </a:r>
          </a:p>
          <a:p>
            <a:r>
              <a:rPr lang="en-US" altLang="en-US" dirty="0">
                <a:solidFill>
                  <a:srgbClr val="FFFF00"/>
                </a:solidFill>
              </a:rPr>
              <a:t>F</a:t>
            </a:r>
            <a:r>
              <a:rPr lang="en-US" altLang="en-US" dirty="0" smtClean="0">
                <a:solidFill>
                  <a:srgbClr val="FFFF00"/>
                </a:solidFill>
              </a:rPr>
              <a:t>ull </a:t>
            </a:r>
            <a:r>
              <a:rPr lang="en-US" altLang="en-US" dirty="0">
                <a:solidFill>
                  <a:srgbClr val="FFFF00"/>
                </a:solidFill>
              </a:rPr>
              <a:t>fellowship is </a:t>
            </a:r>
            <a:r>
              <a:rPr lang="en-US" altLang="en-US" dirty="0" smtClean="0">
                <a:solidFill>
                  <a:srgbClr val="FFFF00"/>
                </a:solidFill>
              </a:rPr>
              <a:t>restored</a:t>
            </a:r>
            <a:endParaRPr lang="en-US" alt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685800" y="2133600"/>
            <a:ext cx="8458200" cy="3962400"/>
          </a:xfrm>
        </p:spPr>
        <p:txBody>
          <a:bodyPr/>
          <a:lstStyle/>
          <a:p>
            <a:r>
              <a:rPr lang="en-US" altLang="en-US" dirty="0">
                <a:solidFill>
                  <a:schemeClr val="tx1">
                    <a:lumMod val="20000"/>
                    <a:lumOff val="80000"/>
                  </a:schemeClr>
                </a:solidFill>
                <a:latin typeface="+mj-lt"/>
              </a:rPr>
              <a:t>“Therefore are they before the throne of God; and they serve him day and night in his temple: and he that </a:t>
            </a:r>
            <a:r>
              <a:rPr lang="en-US" altLang="en-US" dirty="0" err="1">
                <a:solidFill>
                  <a:schemeClr val="tx1">
                    <a:lumMod val="20000"/>
                    <a:lumOff val="80000"/>
                  </a:schemeClr>
                </a:solidFill>
                <a:latin typeface="+mj-lt"/>
              </a:rPr>
              <a:t>sitteth</a:t>
            </a:r>
            <a:r>
              <a:rPr lang="en-US" altLang="en-US" dirty="0">
                <a:solidFill>
                  <a:schemeClr val="tx1">
                    <a:lumMod val="20000"/>
                    <a:lumOff val="80000"/>
                  </a:schemeClr>
                </a:solidFill>
                <a:latin typeface="+mj-lt"/>
              </a:rPr>
              <a:t> on the throne shall spread his tabernacle over them” (</a:t>
            </a:r>
            <a:r>
              <a:rPr lang="en-US" altLang="en-US" dirty="0" err="1">
                <a:solidFill>
                  <a:schemeClr val="tx1">
                    <a:lumMod val="20000"/>
                    <a:lumOff val="80000"/>
                  </a:schemeClr>
                </a:solidFill>
                <a:latin typeface="+mj-lt"/>
              </a:rPr>
              <a:t>ASV</a:t>
            </a:r>
            <a:r>
              <a:rPr lang="en-US" altLang="en-US" dirty="0">
                <a:solidFill>
                  <a:schemeClr val="tx1">
                    <a:lumMod val="20000"/>
                    <a:lumOff val="80000"/>
                  </a:schemeClr>
                </a:solidFill>
                <a:latin typeface="+mj-lt"/>
              </a:rPr>
              <a:t>)</a:t>
            </a:r>
          </a:p>
        </p:txBody>
      </p:sp>
      <p:sp>
        <p:nvSpPr>
          <p:cNvPr id="58372" name="Oval 4"/>
          <p:cNvSpPr>
            <a:spLocks noChangeArrowheads="1"/>
          </p:cNvSpPr>
          <p:nvPr/>
        </p:nvSpPr>
        <p:spPr bwMode="auto">
          <a:xfrm>
            <a:off x="990600" y="3581400"/>
            <a:ext cx="7010400" cy="685800"/>
          </a:xfrm>
          <a:prstGeom prst="ellipse">
            <a:avLst/>
          </a:prstGeom>
          <a:noFill/>
          <a:ln w="31750" algn="ctr">
            <a:solidFill>
              <a:srgbClr val="FFFF00"/>
            </a:solidFill>
            <a:round/>
            <a:headE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8373" name="Text Box 5"/>
          <p:cNvSpPr txBox="1">
            <a:spLocks noChangeArrowheads="1"/>
          </p:cNvSpPr>
          <p:nvPr/>
        </p:nvSpPr>
        <p:spPr bwMode="auto">
          <a:xfrm>
            <a:off x="0" y="5086350"/>
            <a:ext cx="9140825" cy="1771650"/>
          </a:xfrm>
          <a:prstGeom prst="rect">
            <a:avLst/>
          </a:prstGeom>
          <a:solidFill>
            <a:srgbClr val="000000"/>
          </a:solidFill>
          <a:ln w="31750" algn="ctr">
            <a:solidFill>
              <a:srgbClr val="FFFF99"/>
            </a:solidFill>
            <a:miter lim="800000"/>
            <a:headEnd/>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a:t>since there is no temple in heaven (21:22); heaven itself is the tabernacle &amp; temple of God!</a:t>
            </a:r>
          </a:p>
        </p:txBody>
      </p:sp>
      <p:sp>
        <p:nvSpPr>
          <p:cNvPr id="9" name="Rectangle 2"/>
          <p:cNvSpPr>
            <a:spLocks noGrp="1" noChangeArrowheads="1"/>
          </p:cNvSpPr>
          <p:nvPr>
            <p:ph type="title"/>
          </p:nvPr>
        </p:nvSpPr>
        <p:spPr>
          <a:xfrm>
            <a:off x="685800" y="914400"/>
            <a:ext cx="7772400" cy="1066800"/>
          </a:xfrm>
        </p:spPr>
        <p:txBody>
          <a:bodyPr/>
          <a:lstStyle/>
          <a:p>
            <a:r>
              <a:rPr lang="en-US" altLang="en-US" sz="4000" b="1" dirty="0">
                <a:solidFill>
                  <a:srgbClr val="FFFFFF"/>
                </a:solidFill>
              </a:rPr>
              <a:t>Regaining What Was Lost From Eden (7:15)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stCondLst>
                                            <p:cond delay="0"/>
                                          </p:stCondLst>
                                        </p:cTn>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wedge">
                                      <p:cBhvr>
                                        <p:cTn id="12" dur="2000"/>
                                        <p:tgtEl>
                                          <p:spTgt spid="58372"/>
                                        </p:tgtEl>
                                      </p:cBhvr>
                                    </p:animEffect>
                                  </p:childTnLst>
                                </p:cTn>
                              </p:par>
                            </p:childTnLst>
                          </p:cTn>
                        </p:par>
                        <p:par>
                          <p:cTn id="13" fill="hold" nodeType="afterGroup">
                            <p:stCondLst>
                              <p:cond delay="2000"/>
                            </p:stCondLst>
                            <p:childTnLst>
                              <p:par>
                                <p:cTn id="14" presetID="53" presetClass="entr" presetSubtype="0" fill="hold" grpId="0" nodeType="afterEffect">
                                  <p:stCondLst>
                                    <p:cond delay="0"/>
                                  </p:stCondLst>
                                  <p:childTnLst>
                                    <p:set>
                                      <p:cBhvr>
                                        <p:cTn id="15" dur="1" fill="hold">
                                          <p:stCondLst>
                                            <p:cond delay="0"/>
                                          </p:stCondLst>
                                        </p:cTn>
                                        <p:tgtEl>
                                          <p:spTgt spid="58373"/>
                                        </p:tgtEl>
                                        <p:attrNameLst>
                                          <p:attrName>style.visibility</p:attrName>
                                        </p:attrNameLst>
                                      </p:cBhvr>
                                      <p:to>
                                        <p:strVal val="visible"/>
                                      </p:to>
                                    </p:set>
                                    <p:anim calcmode="lin" valueType="num">
                                      <p:cBhvr>
                                        <p:cTn id="16" dur="500" fill="hold"/>
                                        <p:tgtEl>
                                          <p:spTgt spid="58373"/>
                                        </p:tgtEl>
                                        <p:attrNameLst>
                                          <p:attrName>ppt_w</p:attrName>
                                        </p:attrNameLst>
                                      </p:cBhvr>
                                      <p:tavLst>
                                        <p:tav tm="0">
                                          <p:val>
                                            <p:fltVal val="0"/>
                                          </p:val>
                                        </p:tav>
                                        <p:tav tm="100000">
                                          <p:val>
                                            <p:strVal val="#ppt_w"/>
                                          </p:val>
                                        </p:tav>
                                      </p:tavLst>
                                    </p:anim>
                                    <p:anim calcmode="lin" valueType="num">
                                      <p:cBhvr>
                                        <p:cTn id="17" dur="500" fill="hold"/>
                                        <p:tgtEl>
                                          <p:spTgt spid="58373"/>
                                        </p:tgtEl>
                                        <p:attrNameLst>
                                          <p:attrName>ppt_h</p:attrName>
                                        </p:attrNameLst>
                                      </p:cBhvr>
                                      <p:tavLst>
                                        <p:tav tm="0">
                                          <p:val>
                                            <p:fltVal val="0"/>
                                          </p:val>
                                        </p:tav>
                                        <p:tav tm="100000">
                                          <p:val>
                                            <p:strVal val="#ppt_h"/>
                                          </p:val>
                                        </p:tav>
                                      </p:tavLst>
                                    </p:anim>
                                    <p:animEffect transition="in" filter="fade">
                                      <p:cBhvr>
                                        <p:cTn id="18"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1" build="p"/>
      <p:bldP spid="58372" grpId="0" animBg="1"/>
      <p:bldP spid="5837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cap="flat" cmpd="sng" algn="ctr">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5" name="Rectangle 3"/>
          <p:cNvSpPr>
            <a:spLocks noGrp="1" noChangeArrowheads="1"/>
          </p:cNvSpPr>
          <p:nvPr>
            <p:ph type="body" idx="1"/>
          </p:nvPr>
        </p:nvSpPr>
        <p:spPr>
          <a:xfrm>
            <a:off x="762000" y="990600"/>
            <a:ext cx="8001000" cy="3657600"/>
          </a:xfrm>
        </p:spPr>
        <p:txBody>
          <a:bodyPr>
            <a:normAutofit/>
          </a:bodyPr>
          <a:lstStyle/>
          <a:p>
            <a:pPr>
              <a:lnSpc>
                <a:spcPct val="90000"/>
              </a:lnSpc>
            </a:pPr>
            <a:r>
              <a:rPr lang="en-US" altLang="en-US" sz="3600" dirty="0" smtClean="0">
                <a:solidFill>
                  <a:srgbClr val="000000"/>
                </a:solidFill>
              </a:rPr>
              <a:t>Jesus is the Great Shepherd </a:t>
            </a:r>
            <a:br>
              <a:rPr lang="en-US" altLang="en-US" sz="3600" dirty="0" smtClean="0">
                <a:solidFill>
                  <a:srgbClr val="000000"/>
                </a:solidFill>
              </a:rPr>
            </a:br>
            <a:r>
              <a:rPr lang="en-US" altLang="en-US" sz="3600" dirty="0" smtClean="0">
                <a:solidFill>
                  <a:srgbClr val="000000"/>
                </a:solidFill>
              </a:rPr>
              <a:t>(Heb. 13:20)</a:t>
            </a:r>
          </a:p>
          <a:p>
            <a:pPr>
              <a:lnSpc>
                <a:spcPct val="90000"/>
              </a:lnSpc>
            </a:pPr>
            <a:r>
              <a:rPr lang="en-US" altLang="en-US" sz="3600" dirty="0" smtClean="0">
                <a:solidFill>
                  <a:srgbClr val="000000"/>
                </a:solidFill>
              </a:rPr>
              <a:t>sacrificial (Jn. 10:11)</a:t>
            </a:r>
          </a:p>
          <a:p>
            <a:pPr>
              <a:lnSpc>
                <a:spcPct val="90000"/>
              </a:lnSpc>
            </a:pPr>
            <a:r>
              <a:rPr lang="en-US" altLang="en-US" sz="3600" dirty="0" smtClean="0">
                <a:solidFill>
                  <a:srgbClr val="000000"/>
                </a:solidFill>
              </a:rPr>
              <a:t>provides (Ps. 23:1, 2)</a:t>
            </a:r>
          </a:p>
          <a:p>
            <a:pPr>
              <a:lnSpc>
                <a:spcPct val="90000"/>
              </a:lnSpc>
            </a:pPr>
            <a:r>
              <a:rPr lang="en-US" altLang="en-US" sz="3600" dirty="0" smtClean="0">
                <a:solidFill>
                  <a:srgbClr val="000000"/>
                </a:solidFill>
              </a:rPr>
              <a:t>comforts and cares for (Is. 40:11)</a:t>
            </a:r>
          </a:p>
          <a:p>
            <a:pPr>
              <a:lnSpc>
                <a:spcPct val="90000"/>
              </a:lnSpc>
            </a:pPr>
            <a:r>
              <a:rPr lang="en-US" altLang="en-US" sz="3600" dirty="0" smtClean="0">
                <a:solidFill>
                  <a:srgbClr val="000000"/>
                </a:solidFill>
              </a:rPr>
              <a:t>crowns the faithful (1 Pet. 5:4)</a:t>
            </a:r>
            <a:endParaRPr lang="en-US" altLang="en-US" sz="3600" dirty="0">
              <a:solidFill>
                <a:srgbClr val="000000"/>
              </a:solidFill>
            </a:endParaRPr>
          </a:p>
        </p:txBody>
      </p:sp>
    </p:spTree>
    <p:extLst>
      <p:ext uri="{BB962C8B-B14F-4D97-AF65-F5344CB8AC3E}">
        <p14:creationId xmlns:p14="http://schemas.microsoft.com/office/powerpoint/2010/main" val="1651799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914400"/>
            <a:ext cx="7772400" cy="1447800"/>
          </a:xfrm>
          <a:ln>
            <a:solidFill>
              <a:srgbClr val="FFFF00"/>
            </a:solidFill>
            <a:miter lim="800000"/>
            <a:headEnd/>
            <a:tailEnd/>
          </a:ln>
        </p:spPr>
        <p:txBody>
          <a:bodyPr/>
          <a:lstStyle/>
          <a:p>
            <a:r>
              <a:rPr lang="en-US" altLang="en-US" b="1" dirty="0">
                <a:solidFill>
                  <a:schemeClr val="tx1">
                    <a:lumMod val="20000"/>
                    <a:lumOff val="80000"/>
                  </a:schemeClr>
                </a:solidFill>
              </a:rPr>
              <a:t>Divine Protection &amp; Comfort (7:16, 17)</a:t>
            </a:r>
          </a:p>
        </p:txBody>
      </p:sp>
      <p:sp>
        <p:nvSpPr>
          <p:cNvPr id="59395" name="Rectangle 3"/>
          <p:cNvSpPr>
            <a:spLocks noGrp="1" noChangeArrowheads="1"/>
          </p:cNvSpPr>
          <p:nvPr>
            <p:ph type="body" idx="1"/>
          </p:nvPr>
        </p:nvSpPr>
        <p:spPr>
          <a:xfrm>
            <a:off x="685800" y="2514600"/>
            <a:ext cx="8001000" cy="3581400"/>
          </a:xfrm>
        </p:spPr>
        <p:txBody>
          <a:bodyPr/>
          <a:lstStyle/>
          <a:p>
            <a:pPr>
              <a:lnSpc>
                <a:spcPct val="90000"/>
              </a:lnSpc>
            </a:pPr>
            <a:r>
              <a:rPr lang="en-US" altLang="en-US" dirty="0">
                <a:solidFill>
                  <a:schemeClr val="tx1"/>
                </a:solidFill>
              </a:rPr>
              <a:t>see Revelation 21:3, 4</a:t>
            </a:r>
          </a:p>
          <a:p>
            <a:pPr>
              <a:lnSpc>
                <a:spcPct val="90000"/>
              </a:lnSpc>
            </a:pPr>
            <a:r>
              <a:rPr lang="en-US" altLang="en-US" dirty="0">
                <a:solidFill>
                  <a:schemeClr val="tx1"/>
                </a:solidFill>
              </a:rPr>
              <a:t>For the Christian, the story of life does not end </a:t>
            </a:r>
            <a:r>
              <a:rPr lang="en-US" altLang="en-US" dirty="0" smtClean="0">
                <a:solidFill>
                  <a:schemeClr val="tx1"/>
                </a:solidFill>
              </a:rPr>
              <a:t>in this world’s trials</a:t>
            </a:r>
          </a:p>
          <a:p>
            <a:pPr lvl="1">
              <a:lnSpc>
                <a:spcPct val="90000"/>
              </a:lnSpc>
            </a:pPr>
            <a:r>
              <a:rPr lang="en-US" altLang="en-US" dirty="0" smtClean="0">
                <a:solidFill>
                  <a:schemeClr val="tx1">
                    <a:lumMod val="20000"/>
                    <a:lumOff val="80000"/>
                  </a:schemeClr>
                </a:solidFill>
              </a:rPr>
              <a:t>Rom</a:t>
            </a:r>
            <a:r>
              <a:rPr lang="en-US" altLang="en-US" dirty="0">
                <a:solidFill>
                  <a:schemeClr val="tx1">
                    <a:lumMod val="20000"/>
                    <a:lumOff val="80000"/>
                  </a:schemeClr>
                </a:solidFill>
              </a:rPr>
              <a:t>. 8:18; 2 Cor. </a:t>
            </a:r>
            <a:r>
              <a:rPr lang="en-US" altLang="en-US" dirty="0" smtClean="0">
                <a:solidFill>
                  <a:schemeClr val="tx1">
                    <a:lumMod val="20000"/>
                    <a:lumOff val="80000"/>
                  </a:schemeClr>
                </a:solidFill>
              </a:rPr>
              <a:t>4:16-18</a:t>
            </a:r>
            <a:endParaRPr lang="en-US" altLang="en-US" dirty="0">
              <a:solidFill>
                <a:schemeClr val="tx1">
                  <a:lumMod val="20000"/>
                  <a:lumOff val="80000"/>
                </a:schemeClr>
              </a:solidFill>
            </a:endParaRPr>
          </a:p>
        </p:txBody>
      </p:sp>
    </p:spTree>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228600" y="1166843"/>
            <a:ext cx="8915400"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l">
              <a:spcBef>
                <a:spcPct val="0"/>
              </a:spcBef>
            </a:pPr>
            <a:r>
              <a:rPr lang="en-US" altLang="en-US" i="1" dirty="0"/>
              <a:t>“In all the concern for security that surrounds us, there is a form of security that one hears little about. It is the security of our relationship to God. Yet it is the greatest of all securities, for it alone is a security that will continue, and what it guards is the best and deepest thing in life.”</a:t>
            </a:r>
            <a:r>
              <a:rPr lang="en-US" altLang="en-US" dirty="0"/>
              <a:t> </a:t>
            </a:r>
          </a:p>
        </p:txBody>
      </p:sp>
      <p:sp>
        <p:nvSpPr>
          <p:cNvPr id="60421" name="Rectangle 5"/>
          <p:cNvSpPr>
            <a:spLocks noChangeArrowheads="1"/>
          </p:cNvSpPr>
          <p:nvPr/>
        </p:nvSpPr>
        <p:spPr bwMode="auto">
          <a:xfrm>
            <a:off x="1162050" y="5576888"/>
            <a:ext cx="79819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en-US" sz="2800"/>
              <a:t> Harry Boer, </a:t>
            </a:r>
            <a:r>
              <a:rPr lang="en-US" altLang="en-US" sz="2800" i="1"/>
              <a:t>The Book of Revelation, p. 60, 1979</a:t>
            </a:r>
            <a:r>
              <a:rPr lang="en-US" altLang="en-US" sz="280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838200"/>
            <a:ext cx="7772400" cy="1066800"/>
          </a:xfrm>
          <a:ln w="6350" cmpd="tri">
            <a:noFill/>
            <a:miter lim="800000"/>
            <a:headEnd/>
            <a:tailEnd/>
          </a:ln>
        </p:spPr>
        <p:txBody>
          <a:bodyPr/>
          <a:lstStyle/>
          <a:p>
            <a:r>
              <a:rPr lang="en-US" altLang="en-US" sz="4800" b="1" dirty="0">
                <a:ln>
                  <a:solidFill>
                    <a:schemeClr val="bg1"/>
                  </a:solidFill>
                </a:ln>
                <a:solidFill>
                  <a:schemeClr val="tx1">
                    <a:lumMod val="20000"/>
                    <a:lumOff val="80000"/>
                  </a:schemeClr>
                </a:solidFill>
                <a:latin typeface="Candara" panose="020E0502030303020204" pitchFamily="34" charset="0"/>
              </a:rPr>
              <a:t>The Seventh Seal (8:1-5)</a:t>
            </a:r>
          </a:p>
        </p:txBody>
      </p:sp>
      <p:sp>
        <p:nvSpPr>
          <p:cNvPr id="61443" name="Rectangle 3"/>
          <p:cNvSpPr>
            <a:spLocks noGrp="1" noChangeArrowheads="1"/>
          </p:cNvSpPr>
          <p:nvPr>
            <p:ph type="body" idx="1"/>
          </p:nvPr>
        </p:nvSpPr>
        <p:spPr>
          <a:xfrm>
            <a:off x="685800" y="2133600"/>
            <a:ext cx="7772400" cy="3581400"/>
          </a:xfrm>
        </p:spPr>
        <p:txBody>
          <a:bodyPr/>
          <a:lstStyle/>
          <a:p>
            <a:pPr>
              <a:lnSpc>
                <a:spcPct val="90000"/>
              </a:lnSpc>
            </a:pPr>
            <a:r>
              <a:rPr lang="en-US" altLang="en-US" dirty="0">
                <a:solidFill>
                  <a:schemeClr val="tx1">
                    <a:lumMod val="20000"/>
                    <a:lumOff val="80000"/>
                  </a:schemeClr>
                </a:solidFill>
              </a:rPr>
              <a:t>silence (v. 1)</a:t>
            </a:r>
          </a:p>
          <a:p>
            <a:pPr>
              <a:lnSpc>
                <a:spcPct val="90000"/>
              </a:lnSpc>
            </a:pPr>
            <a:r>
              <a:rPr lang="en-US" altLang="en-US" dirty="0">
                <a:solidFill>
                  <a:schemeClr val="tx1">
                    <a:lumMod val="20000"/>
                    <a:lumOff val="80000"/>
                  </a:schemeClr>
                </a:solidFill>
              </a:rPr>
              <a:t>seven angels given trumpets (v. 2)</a:t>
            </a:r>
          </a:p>
          <a:p>
            <a:pPr lvl="1">
              <a:lnSpc>
                <a:spcPct val="90000"/>
              </a:lnSpc>
            </a:pPr>
            <a:r>
              <a:rPr lang="en-US" altLang="en-US" dirty="0">
                <a:solidFill>
                  <a:schemeClr val="tx1">
                    <a:lumMod val="20000"/>
                    <a:lumOff val="80000"/>
                  </a:schemeClr>
                </a:solidFill>
              </a:rPr>
              <a:t>often sounded for battle or warning</a:t>
            </a:r>
            <a:br>
              <a:rPr lang="en-US" altLang="en-US" dirty="0">
                <a:solidFill>
                  <a:schemeClr val="tx1">
                    <a:lumMod val="20000"/>
                    <a:lumOff val="80000"/>
                  </a:schemeClr>
                </a:solidFill>
              </a:rPr>
            </a:br>
            <a:r>
              <a:rPr lang="en-US" altLang="en-US" dirty="0">
                <a:solidFill>
                  <a:schemeClr val="tx1">
                    <a:lumMod val="20000"/>
                    <a:lumOff val="80000"/>
                  </a:schemeClr>
                </a:solidFill>
              </a:rPr>
              <a:t>(1 Cor. 14:8; Joel 2:1, 2)</a:t>
            </a:r>
          </a:p>
          <a:p>
            <a:pPr>
              <a:lnSpc>
                <a:spcPct val="90000"/>
              </a:lnSpc>
            </a:pPr>
            <a:r>
              <a:rPr lang="en-US" altLang="en-US" dirty="0">
                <a:solidFill>
                  <a:schemeClr val="tx1">
                    <a:lumMod val="20000"/>
                    <a:lumOff val="80000"/>
                  </a:schemeClr>
                </a:solidFill>
              </a:rPr>
              <a:t>angel given incense to burn with prayers (vv. 3, 4; cf. Lk. 1:8-10)</a:t>
            </a:r>
          </a:p>
          <a:p>
            <a:pPr>
              <a:lnSpc>
                <a:spcPct val="90000"/>
              </a:lnSpc>
            </a:pPr>
            <a:r>
              <a:rPr lang="en-US" altLang="en-US" dirty="0">
                <a:solidFill>
                  <a:schemeClr val="tx1">
                    <a:lumMod val="20000"/>
                    <a:lumOff val="80000"/>
                  </a:schemeClr>
                </a:solidFill>
              </a:rPr>
              <a:t>fire thrown to earth (v. 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85800" y="1143000"/>
            <a:ext cx="7772400" cy="3581400"/>
          </a:xfrm>
        </p:spPr>
        <p:txBody>
          <a:bodyPr/>
          <a:lstStyle/>
          <a:p>
            <a:pPr marL="0" indent="0">
              <a:buNone/>
            </a:pPr>
            <a:r>
              <a:rPr lang="en-US" altLang="en-US" sz="4800" dirty="0" smtClean="0">
                <a:solidFill>
                  <a:srgbClr val="FF0000"/>
                </a:solidFill>
                <a:latin typeface="Berlin Sans FB Demi" panose="020E0802020502020306" pitchFamily="34" charset="0"/>
              </a:rPr>
              <a:t>RED FIERY HORSE</a:t>
            </a:r>
            <a:r>
              <a:rPr lang="en-US" altLang="en-US" sz="3600" dirty="0" smtClean="0">
                <a:latin typeface="Berlin Sans FB Demi" panose="020E0802020502020306" pitchFamily="34" charset="0"/>
              </a:rPr>
              <a:t> </a:t>
            </a:r>
            <a:r>
              <a:rPr lang="en-US" altLang="en-US" sz="3600" dirty="0" smtClean="0">
                <a:solidFill>
                  <a:srgbClr val="FF0000"/>
                </a:solidFill>
              </a:rPr>
              <a:t>(</a:t>
            </a:r>
            <a:r>
              <a:rPr lang="en-US" altLang="en-US" sz="3600" dirty="0">
                <a:solidFill>
                  <a:srgbClr val="FF0000"/>
                </a:solidFill>
              </a:rPr>
              <a:t>6:3, 4)</a:t>
            </a:r>
          </a:p>
          <a:p>
            <a:pPr lvl="1"/>
            <a:r>
              <a:rPr lang="en-US" altLang="en-US" sz="3200" dirty="0" smtClean="0">
                <a:solidFill>
                  <a:schemeClr val="tx1">
                    <a:lumMod val="20000"/>
                    <a:lumOff val="80000"/>
                  </a:schemeClr>
                </a:solidFill>
              </a:rPr>
              <a:t>carnage, had a great sword</a:t>
            </a:r>
          </a:p>
          <a:p>
            <a:pPr lvl="1"/>
            <a:r>
              <a:rPr lang="en-US" altLang="en-US" sz="3200" dirty="0" smtClean="0">
                <a:solidFill>
                  <a:schemeClr val="tx1">
                    <a:lumMod val="20000"/>
                    <a:lumOff val="80000"/>
                  </a:schemeClr>
                </a:solidFill>
              </a:rPr>
              <a:t>would kill one another</a:t>
            </a:r>
          </a:p>
          <a:p>
            <a:pPr lvl="2"/>
            <a:r>
              <a:rPr lang="en-US" altLang="en-US" dirty="0" smtClean="0">
                <a:solidFill>
                  <a:schemeClr val="tx1">
                    <a:lumMod val="20000"/>
                    <a:lumOff val="80000"/>
                  </a:schemeClr>
                </a:solidFill>
              </a:rPr>
              <a:t>possible civil war</a:t>
            </a:r>
          </a:p>
          <a:p>
            <a:pPr lvl="2"/>
            <a:r>
              <a:rPr lang="en-US" altLang="en-US" dirty="0" smtClean="0">
                <a:solidFill>
                  <a:schemeClr val="tx1">
                    <a:lumMod val="20000"/>
                    <a:lumOff val="80000"/>
                  </a:schemeClr>
                </a:solidFill>
              </a:rPr>
              <a:t>“kill” translated “murder” (1 Jn. 3:12); “slain” (Rev. 5:6, 9, 12; 6:9; etc.)</a:t>
            </a:r>
            <a:endParaRPr lang="en-US" altLang="en-US" sz="3200" dirty="0">
              <a:solidFill>
                <a:schemeClr val="tx1">
                  <a:lumMod val="20000"/>
                  <a:lumOff val="80000"/>
                </a:schemeClr>
              </a:solidFill>
            </a:endParaRPr>
          </a:p>
          <a:p>
            <a:pPr lvl="1"/>
            <a:r>
              <a:rPr lang="en-US" altLang="en-US" sz="3200" dirty="0">
                <a:solidFill>
                  <a:schemeClr val="tx1">
                    <a:lumMod val="20000"/>
                    <a:lumOff val="80000"/>
                  </a:schemeClr>
                </a:solidFill>
              </a:rPr>
              <a:t>purpose to take peace away from the </a:t>
            </a:r>
            <a:r>
              <a:rPr lang="en-US" altLang="en-US" sz="3200" dirty="0" smtClean="0">
                <a:solidFill>
                  <a:schemeClr val="tx1">
                    <a:lumMod val="20000"/>
                    <a:lumOff val="80000"/>
                  </a:schemeClr>
                </a:solidFill>
              </a:rPr>
              <a:t>earth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Lessons:</a:t>
            </a:r>
            <a:endParaRPr lang="en-US" sz="4800" dirty="0"/>
          </a:p>
        </p:txBody>
      </p:sp>
      <p:sp>
        <p:nvSpPr>
          <p:cNvPr id="3" name="Content Placeholder 2"/>
          <p:cNvSpPr>
            <a:spLocks noGrp="1"/>
          </p:cNvSpPr>
          <p:nvPr>
            <p:ph idx="1"/>
          </p:nvPr>
        </p:nvSpPr>
        <p:spPr>
          <a:xfrm>
            <a:off x="685800" y="1905000"/>
            <a:ext cx="7772400" cy="3581400"/>
          </a:xfrm>
        </p:spPr>
        <p:txBody>
          <a:bodyPr/>
          <a:lstStyle/>
          <a:p>
            <a:pPr>
              <a:buFont typeface="Wingdings" panose="05000000000000000000" pitchFamily="2" charset="2"/>
              <a:buChar char="Ø"/>
            </a:pPr>
            <a:r>
              <a:rPr lang="en-US" dirty="0" smtClean="0">
                <a:solidFill>
                  <a:schemeClr val="tx1"/>
                </a:solidFill>
              </a:rPr>
              <a:t>God hears the prayers of saints (1 Jn. 5:14, 15; Ps. 55:22, 23)</a:t>
            </a:r>
          </a:p>
          <a:p>
            <a:pPr>
              <a:buFont typeface="Wingdings" panose="05000000000000000000" pitchFamily="2" charset="2"/>
              <a:buChar char="Ø"/>
            </a:pPr>
            <a:r>
              <a:rPr lang="en-US" dirty="0" smtClean="0">
                <a:solidFill>
                  <a:schemeClr val="tx1"/>
                </a:solidFill>
              </a:rPr>
              <a:t>God is not indifferent to what goes on (Ps. 34:15; Pr. 5:21; 15:3; 1 Pet. 3:12)</a:t>
            </a:r>
          </a:p>
          <a:p>
            <a:pPr>
              <a:buFont typeface="Wingdings" panose="05000000000000000000" pitchFamily="2" charset="2"/>
              <a:buChar char="Ø"/>
            </a:pPr>
            <a:r>
              <a:rPr lang="en-US" dirty="0" smtClean="0">
                <a:solidFill>
                  <a:schemeClr val="tx1"/>
                </a:solidFill>
              </a:rPr>
              <a:t>We should revere the silence of heaven and wait patiently for the Lord’s response (Ps. 62:1)</a:t>
            </a:r>
          </a:p>
          <a:p>
            <a:pPr>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3853729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5800" y="1143000"/>
            <a:ext cx="8229600" cy="3962400"/>
          </a:xfrm>
        </p:spPr>
        <p:txBody>
          <a:bodyPr/>
          <a:lstStyle/>
          <a:p>
            <a:pPr marL="0" indent="0">
              <a:buNone/>
            </a:pPr>
            <a:r>
              <a:rPr lang="en-US" altLang="en-US" sz="4800" b="1" dirty="0" smtClean="0">
                <a:ln>
                  <a:solidFill>
                    <a:schemeClr val="tx1">
                      <a:lumMod val="20000"/>
                      <a:lumOff val="80000"/>
                    </a:schemeClr>
                  </a:solidFill>
                </a:ln>
                <a:solidFill>
                  <a:sysClr val="windowText" lastClr="000000"/>
                </a:solidFill>
                <a:latin typeface="Berlin Sans FB Demi" panose="020E0802020502020306" pitchFamily="34" charset="0"/>
              </a:rPr>
              <a:t>BLACK HORSE</a:t>
            </a:r>
            <a:r>
              <a:rPr lang="en-US" altLang="en-US" sz="4800" dirty="0" smtClean="0">
                <a:ln>
                  <a:solidFill>
                    <a:schemeClr val="tx1">
                      <a:lumMod val="20000"/>
                      <a:lumOff val="80000"/>
                    </a:schemeClr>
                  </a:solidFill>
                </a:ln>
                <a:solidFill>
                  <a:sysClr val="windowText" lastClr="000000"/>
                </a:solidFill>
                <a:latin typeface="Berlin Sans FB Demi" panose="020E0802020502020306" pitchFamily="34" charset="0"/>
              </a:rPr>
              <a:t> </a:t>
            </a:r>
            <a:r>
              <a:rPr lang="en-US" altLang="en-US" sz="3600" dirty="0" smtClean="0">
                <a:solidFill>
                  <a:srgbClr val="FFFFFF"/>
                </a:solidFill>
              </a:rPr>
              <a:t>(</a:t>
            </a:r>
            <a:r>
              <a:rPr lang="en-US" altLang="en-US" sz="3600" dirty="0">
                <a:solidFill>
                  <a:srgbClr val="FFFFFF"/>
                </a:solidFill>
              </a:rPr>
              <a:t>6:5, 6)</a:t>
            </a:r>
          </a:p>
          <a:p>
            <a:pPr lvl="1"/>
            <a:r>
              <a:rPr lang="en-US" altLang="en-US" sz="3600" dirty="0">
                <a:solidFill>
                  <a:srgbClr val="FFFFFF"/>
                </a:solidFill>
              </a:rPr>
              <a:t>w</a:t>
            </a:r>
            <a:r>
              <a:rPr lang="en-US" altLang="en-US" sz="3600" dirty="0" smtClean="0">
                <a:solidFill>
                  <a:srgbClr val="FFFFFF"/>
                </a:solidFill>
              </a:rPr>
              <a:t>hat might this color represent?</a:t>
            </a:r>
          </a:p>
          <a:p>
            <a:pPr lvl="2"/>
            <a:r>
              <a:rPr lang="en-US" altLang="en-US" sz="3200" dirty="0" smtClean="0">
                <a:solidFill>
                  <a:srgbClr val="FFFFFF"/>
                </a:solidFill>
              </a:rPr>
              <a:t>mourning/grief</a:t>
            </a:r>
          </a:p>
          <a:p>
            <a:pPr lvl="2"/>
            <a:r>
              <a:rPr lang="en-US" altLang="en-US" sz="3200" dirty="0" smtClean="0">
                <a:solidFill>
                  <a:srgbClr val="FFFFFF"/>
                </a:solidFill>
              </a:rPr>
              <a:t>“The word of Jehovah that came to Jeremiah concerning the drought. Judah </a:t>
            </a:r>
            <a:r>
              <a:rPr lang="en-US" altLang="en-US" sz="3200" dirty="0" err="1" smtClean="0">
                <a:solidFill>
                  <a:srgbClr val="FFFFFF"/>
                </a:solidFill>
              </a:rPr>
              <a:t>mourneth</a:t>
            </a:r>
            <a:r>
              <a:rPr lang="en-US" altLang="en-US" sz="3200" dirty="0" smtClean="0">
                <a:solidFill>
                  <a:srgbClr val="FFFFFF"/>
                </a:solidFill>
              </a:rPr>
              <a:t>, and the gates thereof languish, they sit in black upon the ground; and the cry of Jerusalem is gone up” (Jer. 14:1, 2, </a:t>
            </a:r>
            <a:r>
              <a:rPr lang="en-US" altLang="en-US" sz="3200" dirty="0" err="1" smtClean="0">
                <a:solidFill>
                  <a:srgbClr val="FFFFFF"/>
                </a:solidFill>
              </a:rPr>
              <a:t>ASV</a:t>
            </a:r>
            <a:r>
              <a:rPr lang="en-US" altLang="en-US" sz="3200" dirty="0" smtClean="0">
                <a:solidFill>
                  <a:srgbClr val="FFFFFF"/>
                </a:solidFill>
              </a:rPr>
              <a:t>)</a:t>
            </a:r>
          </a:p>
        </p:txBody>
      </p:sp>
    </p:spTree>
    <p:extLst>
      <p:ext uri="{BB962C8B-B14F-4D97-AF65-F5344CB8AC3E}">
        <p14:creationId xmlns:p14="http://schemas.microsoft.com/office/powerpoint/2010/main" val="348960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stCondLst>
                                            <p:cond delay="0"/>
                                          </p:stCondLst>
                                        </p:cTn>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stCondLst>
                                            <p:cond delay="0"/>
                                          </p:stCondLst>
                                        </p:cTn>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stCondLst>
                                            <p:cond delay="0"/>
                                          </p:stCondLst>
                                        </p:cTn>
                                        <p:tgtEl>
                                          <p:spTgt spid="18435">
                                            <p:txEl>
                                              <p:pRg st="2" end="2"/>
                                            </p:txEl>
                                          </p:spTgt>
                                        </p:tgtEl>
                                      </p:cBhvr>
                                    </p:animEffect>
                                  </p:childTnLst>
                                </p:cTn>
                              </p:par>
                            </p:childTnLst>
                          </p:cTn>
                        </p:par>
                        <p:par>
                          <p:cTn id="18" fill="hold">
                            <p:stCondLst>
                              <p:cond delay="115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fade">
                                      <p:cBhvr>
                                        <p:cTn id="21" dur="500">
                                          <p:stCondLst>
                                            <p:cond delay="0"/>
                                          </p:stCondLst>
                                        </p:cTn>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5800" y="1143000"/>
            <a:ext cx="8229600" cy="3962400"/>
          </a:xfrm>
        </p:spPr>
        <p:txBody>
          <a:bodyPr/>
          <a:lstStyle/>
          <a:p>
            <a:pPr marL="0" indent="0">
              <a:buNone/>
            </a:pPr>
            <a:r>
              <a:rPr lang="en-US" altLang="en-US" sz="4800" b="1" dirty="0" smtClean="0">
                <a:ln>
                  <a:solidFill>
                    <a:schemeClr val="tx1">
                      <a:lumMod val="20000"/>
                      <a:lumOff val="80000"/>
                    </a:schemeClr>
                  </a:solidFill>
                </a:ln>
                <a:solidFill>
                  <a:sysClr val="windowText" lastClr="000000"/>
                </a:solidFill>
                <a:latin typeface="Berlin Sans FB Demi" panose="020E0802020502020306" pitchFamily="34" charset="0"/>
              </a:rPr>
              <a:t>BLACK HORSE</a:t>
            </a:r>
            <a:r>
              <a:rPr lang="en-US" altLang="en-US" sz="4800" dirty="0" smtClean="0">
                <a:ln>
                  <a:solidFill>
                    <a:schemeClr val="tx1">
                      <a:lumMod val="20000"/>
                      <a:lumOff val="80000"/>
                    </a:schemeClr>
                  </a:solidFill>
                </a:ln>
                <a:solidFill>
                  <a:sysClr val="windowText" lastClr="000000"/>
                </a:solidFill>
                <a:latin typeface="Berlin Sans FB Demi" panose="020E0802020502020306" pitchFamily="34" charset="0"/>
              </a:rPr>
              <a:t> </a:t>
            </a:r>
            <a:r>
              <a:rPr lang="en-US" altLang="en-US" sz="3600" dirty="0" smtClean="0">
                <a:solidFill>
                  <a:srgbClr val="FFFFFF"/>
                </a:solidFill>
              </a:rPr>
              <a:t>(</a:t>
            </a:r>
            <a:r>
              <a:rPr lang="en-US" altLang="en-US" sz="3600" dirty="0">
                <a:solidFill>
                  <a:srgbClr val="FFFFFF"/>
                </a:solidFill>
              </a:rPr>
              <a:t>6:5, 6)</a:t>
            </a:r>
          </a:p>
          <a:p>
            <a:pPr lvl="1"/>
            <a:r>
              <a:rPr lang="en-US" altLang="en-US" sz="3600" dirty="0" smtClean="0">
                <a:solidFill>
                  <a:srgbClr val="FFFFFF"/>
                </a:solidFill>
              </a:rPr>
              <a:t>what did this rider carry?</a:t>
            </a:r>
          </a:p>
          <a:p>
            <a:pPr lvl="2"/>
            <a:r>
              <a:rPr lang="en-US" altLang="en-US" sz="3200" dirty="0" smtClean="0">
                <a:solidFill>
                  <a:srgbClr val="FFFFFF"/>
                </a:solidFill>
              </a:rPr>
              <a:t>scales/balance</a:t>
            </a:r>
            <a:endParaRPr lang="en-US" altLang="en-US" sz="3200" dirty="0">
              <a:solidFill>
                <a:srgbClr val="FFFFFF"/>
              </a:solidFill>
            </a:endParaRPr>
          </a:p>
          <a:p>
            <a:pPr lvl="1"/>
            <a:r>
              <a:rPr lang="en-US" altLang="en-US" sz="3600" dirty="0">
                <a:solidFill>
                  <a:srgbClr val="FFFFFF"/>
                </a:solidFill>
              </a:rPr>
              <a:t>scarcity of </a:t>
            </a:r>
            <a:r>
              <a:rPr lang="en-US" altLang="en-US" sz="3600" dirty="0" smtClean="0">
                <a:solidFill>
                  <a:srgbClr val="FFFFFF"/>
                </a:solidFill>
              </a:rPr>
              <a:t>food and rampant inflation</a:t>
            </a:r>
            <a:endParaRPr lang="en-US" altLang="en-US" sz="3600" dirty="0">
              <a:solidFill>
                <a:srgbClr val="FFFFFF"/>
              </a:solidFill>
            </a:endParaRPr>
          </a:p>
          <a:p>
            <a:pPr lvl="2"/>
            <a:r>
              <a:rPr lang="en-US" altLang="en-US" sz="3200" dirty="0">
                <a:solidFill>
                  <a:srgbClr val="FFFFFF"/>
                </a:solidFill>
              </a:rPr>
              <a:t>quart of wheat for a denarius/day’s wage (Matt. 20:2)</a:t>
            </a:r>
          </a:p>
          <a:p>
            <a:pPr lvl="2"/>
            <a:r>
              <a:rPr lang="en-US" altLang="en-US" sz="3200" dirty="0">
                <a:solidFill>
                  <a:srgbClr val="FFFFFF"/>
                </a:solidFill>
              </a:rPr>
              <a:t>oil and wine not hurt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stCondLst>
                                            <p:cond delay="0"/>
                                          </p:stCondLst>
                                        </p:cTn>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stCondLst>
                                            <p:cond delay="0"/>
                                          </p:stCondLst>
                                        </p:cTn>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500">
                                          <p:stCondLst>
                                            <p:cond delay="0"/>
                                          </p:stCondLst>
                                        </p:cTn>
                                        <p:tgtEl>
                                          <p:spTgt spid="18435">
                                            <p:txEl>
                                              <p:pRg st="3" end="3"/>
                                            </p:txEl>
                                          </p:spTgt>
                                        </p:tgtEl>
                                      </p:cBhvr>
                                    </p:animEffect>
                                  </p:childTnLst>
                                </p:cTn>
                              </p:par>
                            </p:childTnLst>
                          </p:cTn>
                        </p:par>
                        <p:par>
                          <p:cTn id="18" fill="hold">
                            <p:stCondLst>
                              <p:cond delay="21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500">
                                          <p:stCondLst>
                                            <p:cond delay="0"/>
                                          </p:stCondLst>
                                        </p:cTn>
                                        <p:tgtEl>
                                          <p:spTgt spid="1843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fade">
                                      <p:cBhvr>
                                        <p:cTn id="26" dur="500">
                                          <p:stCondLst>
                                            <p:cond delay="0"/>
                                          </p:stCondLst>
                                        </p:cTn>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990600"/>
            <a:ext cx="8915400" cy="3581400"/>
          </a:xfrm>
        </p:spPr>
        <p:txBody>
          <a:bodyPr/>
          <a:lstStyle/>
          <a:p>
            <a:pPr marL="0" indent="0">
              <a:buNone/>
            </a:pPr>
            <a:r>
              <a:rPr lang="en-US" altLang="en-US" sz="4800" dirty="0" smtClean="0">
                <a:solidFill>
                  <a:srgbClr val="66FF99"/>
                </a:solidFill>
                <a:latin typeface="Berlin Sans FB Demi" panose="020E0802020502020306" pitchFamily="34" charset="0"/>
              </a:rPr>
              <a:t>PALE HORSE </a:t>
            </a:r>
            <a:r>
              <a:rPr lang="en-US" altLang="en-US" sz="4000" dirty="0" smtClean="0">
                <a:solidFill>
                  <a:srgbClr val="FFFFFF"/>
                </a:solidFill>
              </a:rPr>
              <a:t>(</a:t>
            </a:r>
            <a:r>
              <a:rPr lang="en-US" altLang="en-US" sz="4000" dirty="0">
                <a:solidFill>
                  <a:srgbClr val="FFFFFF"/>
                </a:solidFill>
              </a:rPr>
              <a:t>6:7-8)</a:t>
            </a:r>
          </a:p>
          <a:p>
            <a:pPr lvl="1"/>
            <a:r>
              <a:rPr lang="en-US" altLang="en-US" sz="3200" dirty="0">
                <a:solidFill>
                  <a:srgbClr val="FFFFFF"/>
                </a:solidFill>
              </a:rPr>
              <a:t>t</a:t>
            </a:r>
            <a:r>
              <a:rPr lang="en-US" altLang="en-US" sz="3200" dirty="0" smtClean="0">
                <a:solidFill>
                  <a:srgbClr val="FFFFFF"/>
                </a:solidFill>
              </a:rPr>
              <a:t>ranslated green (Mk. 6:39; Rev. 8:7; 9:4)</a:t>
            </a:r>
          </a:p>
          <a:p>
            <a:pPr lvl="1"/>
            <a:r>
              <a:rPr lang="en-US" altLang="en-US" sz="3200" dirty="0" smtClean="0">
                <a:solidFill>
                  <a:srgbClr val="FFFFFF"/>
                </a:solidFill>
              </a:rPr>
              <a:t>rider </a:t>
            </a:r>
            <a:r>
              <a:rPr lang="en-US" altLang="en-US" sz="3200" dirty="0">
                <a:solidFill>
                  <a:srgbClr val="FFFFFF"/>
                </a:solidFill>
              </a:rPr>
              <a:t>is death </a:t>
            </a:r>
            <a:r>
              <a:rPr lang="en-US" altLang="en-US" sz="3200" dirty="0" smtClean="0">
                <a:solidFill>
                  <a:srgbClr val="FFFFFF"/>
                </a:solidFill>
              </a:rPr>
              <a:t>personified </a:t>
            </a:r>
          </a:p>
          <a:p>
            <a:pPr lvl="2"/>
            <a:r>
              <a:rPr lang="en-US" altLang="en-US" sz="2800" dirty="0" smtClean="0">
                <a:solidFill>
                  <a:srgbClr val="FFFFFF"/>
                </a:solidFill>
              </a:rPr>
              <a:t>the natural effect from the other three horses</a:t>
            </a:r>
            <a:endParaRPr lang="en-US" altLang="en-US" sz="2800" dirty="0">
              <a:solidFill>
                <a:srgbClr val="FFFFFF"/>
              </a:solidFill>
            </a:endParaRPr>
          </a:p>
          <a:p>
            <a:pPr lvl="2"/>
            <a:r>
              <a:rPr lang="en-US" altLang="en-US" sz="2800" dirty="0">
                <a:solidFill>
                  <a:srgbClr val="FFFFFF"/>
                </a:solidFill>
              </a:rPr>
              <a:t>death shown to be a lethal tyrant </a:t>
            </a:r>
            <a:r>
              <a:rPr lang="en-US" altLang="en-US" sz="2800" dirty="0" smtClean="0">
                <a:solidFill>
                  <a:srgbClr val="FFFFFF"/>
                </a:solidFill>
              </a:rPr>
              <a:t>(</a:t>
            </a:r>
            <a:r>
              <a:rPr lang="en-US" altLang="en-US" sz="2800" dirty="0">
                <a:solidFill>
                  <a:srgbClr val="FFFFFF"/>
                </a:solidFill>
              </a:rPr>
              <a:t>Rom. 5:14; 6:9)</a:t>
            </a:r>
          </a:p>
          <a:p>
            <a:pPr lvl="1"/>
            <a:r>
              <a:rPr lang="en-US" altLang="en-US" sz="3200" dirty="0">
                <a:solidFill>
                  <a:srgbClr val="FFFFFF"/>
                </a:solidFill>
              </a:rPr>
              <a:t>hades </a:t>
            </a:r>
            <a:r>
              <a:rPr lang="en-US" altLang="en-US" sz="3200" dirty="0" smtClean="0">
                <a:solidFill>
                  <a:srgbClr val="FFFFFF"/>
                </a:solidFill>
              </a:rPr>
              <a:t>as a companion follows with him</a:t>
            </a:r>
            <a:endParaRPr lang="en-US" altLang="en-US" sz="3200" dirty="0">
              <a:solidFill>
                <a:srgbClr val="FFFFFF"/>
              </a:solidFill>
            </a:endParaRPr>
          </a:p>
          <a:p>
            <a:pPr lvl="2"/>
            <a:r>
              <a:rPr lang="en-US" altLang="en-US" sz="2800" dirty="0">
                <a:solidFill>
                  <a:srgbClr val="FFFFFF"/>
                </a:solidFill>
              </a:rPr>
              <a:t>death to the body; hades to the soul</a:t>
            </a:r>
          </a:p>
          <a:p>
            <a:pPr lvl="2"/>
            <a:r>
              <a:rPr lang="en-US" altLang="en-US" dirty="0">
                <a:solidFill>
                  <a:srgbClr val="FFFFFF"/>
                </a:solidFill>
              </a:rPr>
              <a:t>1/4</a:t>
            </a:r>
            <a:r>
              <a:rPr lang="en-US" altLang="en-US" baseline="30000" dirty="0">
                <a:solidFill>
                  <a:srgbClr val="FFFFFF"/>
                </a:solidFill>
              </a:rPr>
              <a:t>th</a:t>
            </a:r>
            <a:r>
              <a:rPr lang="en-US" altLang="en-US" dirty="0">
                <a:solidFill>
                  <a:srgbClr val="FFFFFF"/>
                </a:solidFill>
              </a:rPr>
              <a:t> of earth </a:t>
            </a:r>
            <a:r>
              <a:rPr lang="en-US" altLang="en-US" dirty="0" smtClean="0">
                <a:solidFill>
                  <a:srgbClr val="FFFFFF"/>
                </a:solidFill>
              </a:rPr>
              <a:t>fell (sword—hunger—death—beasts</a:t>
            </a:r>
            <a:r>
              <a:rPr lang="en-US" altLang="en-US" dirty="0">
                <a:solidFill>
                  <a:srgbClr val="FFFFFF"/>
                </a:solidFill>
              </a:rPr>
              <a:t>) </a:t>
            </a:r>
          </a:p>
          <a:p>
            <a:pPr lvl="1"/>
            <a:endParaRPr lang="en-US" altLang="en-US" sz="32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stCondLst>
                                            <p:cond delay="0"/>
                                          </p:stCondLst>
                                        </p:cTn>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500">
                                          <p:stCondLst>
                                            <p:cond delay="0"/>
                                          </p:stCondLst>
                                        </p:cTn>
                                        <p:tgtEl>
                                          <p:spTgt spid="19459">
                                            <p:txEl>
                                              <p:pRg st="2" end="2"/>
                                            </p:txEl>
                                          </p:spTgt>
                                        </p:tgtEl>
                                      </p:cBhvr>
                                    </p:animEffect>
                                  </p:childTnLst>
                                </p:cTn>
                              </p:par>
                            </p:childTnLst>
                          </p:cTn>
                        </p:par>
                        <p:par>
                          <p:cTn id="13" fill="hold">
                            <p:stCondLst>
                              <p:cond delay="16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fade">
                                      <p:cBhvr>
                                        <p:cTn id="16" dur="500">
                                          <p:stCondLst>
                                            <p:cond delay="0"/>
                                          </p:stCondLst>
                                        </p:cTn>
                                        <p:tgtEl>
                                          <p:spTgt spid="19459">
                                            <p:txEl>
                                              <p:pRg st="3" end="3"/>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459">
                                            <p:txEl>
                                              <p:pRg st="4" end="4"/>
                                            </p:txEl>
                                          </p:spTgt>
                                        </p:tgtEl>
                                        <p:attrNameLst>
                                          <p:attrName>style.visibility</p:attrName>
                                        </p:attrNameLst>
                                      </p:cBhvr>
                                      <p:to>
                                        <p:strVal val="visible"/>
                                      </p:to>
                                    </p:set>
                                    <p:animEffect transition="in" filter="fade">
                                      <p:cBhvr>
                                        <p:cTn id="20" dur="500">
                                          <p:stCondLst>
                                            <p:cond delay="0"/>
                                          </p:stCondLst>
                                        </p:cTn>
                                        <p:tgtEl>
                                          <p:spTgt spid="1945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19459">
                                            <p:txEl>
                                              <p:pRg st="5" end="5"/>
                                            </p:txEl>
                                          </p:spTgt>
                                        </p:tgtEl>
                                        <p:attrNameLst>
                                          <p:attrName>style.visibility</p:attrName>
                                        </p:attrNameLst>
                                      </p:cBhvr>
                                      <p:to>
                                        <p:strVal val="visible"/>
                                      </p:to>
                                    </p:set>
                                    <p:animEffect transition="in" filter="fade">
                                      <p:cBhvr>
                                        <p:cTn id="25" dur="500">
                                          <p:stCondLst>
                                            <p:cond delay="0"/>
                                          </p:stCondLst>
                                        </p:cTn>
                                        <p:tgtEl>
                                          <p:spTgt spid="19459">
                                            <p:txEl>
                                              <p:pRg st="5" end="5"/>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fade">
                                      <p:cBhvr>
                                        <p:cTn id="29" dur="500">
                                          <p:stCondLst>
                                            <p:cond delay="0"/>
                                          </p:stCondLst>
                                        </p:cTn>
                                        <p:tgtEl>
                                          <p:spTgt spid="19459">
                                            <p:txEl>
                                              <p:pRg st="6" end="6"/>
                                            </p:txEl>
                                          </p:spTgt>
                                        </p:tgtEl>
                                      </p:cBhvr>
                                    </p:animEffect>
                                  </p:childTnLst>
                                </p:cTn>
                              </p:par>
                            </p:childTnLst>
                          </p:cTn>
                        </p:par>
                        <p:par>
                          <p:cTn id="30" fill="hold">
                            <p:stCondLst>
                              <p:cond delay="39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9459">
                                            <p:txEl>
                                              <p:pRg st="7" end="7"/>
                                            </p:txEl>
                                          </p:spTgt>
                                        </p:tgtEl>
                                        <p:attrNameLst>
                                          <p:attrName>style.visibility</p:attrName>
                                        </p:attrNameLst>
                                      </p:cBhvr>
                                      <p:to>
                                        <p:strVal val="visible"/>
                                      </p:to>
                                    </p:set>
                                    <p:animEffect transition="in" filter="fade">
                                      <p:cBhvr>
                                        <p:cTn id="33" dur="500">
                                          <p:stCondLst>
                                            <p:cond delay="0"/>
                                          </p:stCondLst>
                                        </p:cTn>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304800" y="914400"/>
            <a:ext cx="8534400"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spcBef>
                <a:spcPct val="0"/>
              </a:spcBef>
            </a:pPr>
            <a:r>
              <a:rPr lang="en-US" altLang="en-US" sz="3300" b="1" i="1">
                <a:solidFill>
                  <a:schemeClr val="tx1"/>
                </a:solidFill>
                <a:cs typeface="Times New Roman" pitchFamily="18" charset="0"/>
              </a:rPr>
              <a:t>“Many are the modern references to ‘the four horsemen’ of this passage, but few understand that they rightfully declare the sovereignty of God. He permits the horsemen to ride. He controls them. He limits them. And he stops them when they have served their purpose.”</a:t>
            </a:r>
            <a:r>
              <a:rPr lang="en-US" altLang="en-US" sz="3300" b="1">
                <a:solidFill>
                  <a:schemeClr val="tx1"/>
                </a:solidFill>
              </a:rPr>
              <a:t> </a:t>
            </a:r>
            <a:endParaRPr lang="en-US" altLang="en-US" sz="4800" b="1">
              <a:solidFill>
                <a:schemeClr val="tx1"/>
              </a:solidFill>
            </a:endParaRPr>
          </a:p>
        </p:txBody>
      </p:sp>
      <p:sp>
        <p:nvSpPr>
          <p:cNvPr id="23558" name="Rectangle 6"/>
          <p:cNvSpPr>
            <a:spLocks noChangeArrowheads="1"/>
          </p:cNvSpPr>
          <p:nvPr/>
        </p:nvSpPr>
        <p:spPr bwMode="auto">
          <a:xfrm>
            <a:off x="5440363" y="5172075"/>
            <a:ext cx="3017837" cy="9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9" name="Rectangle 7"/>
          <p:cNvSpPr>
            <a:spLocks noChangeArrowheads="1"/>
          </p:cNvSpPr>
          <p:nvPr/>
        </p:nvSpPr>
        <p:spPr bwMode="auto">
          <a:xfrm>
            <a:off x="1981200" y="5334000"/>
            <a:ext cx="6656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n-US" altLang="en-US" sz="2000">
                <a:solidFill>
                  <a:schemeClr val="tx1"/>
                </a:solidFill>
                <a:cs typeface="Times New Roman" pitchFamily="18" charset="0"/>
              </a:rPr>
              <a:t>Robert Harkrider, “Revelation,” Truth Commentaries p. 87</a:t>
            </a:r>
            <a:endParaRPr lang="en-US" altLang="en-US">
              <a:solidFill>
                <a:schemeClr val="tx1"/>
              </a:solidFill>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Red Smoke">
  <a:themeElements>
    <a:clrScheme name="Red Smok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fontScheme name="Red Smok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36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317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3600" b="0" i="0" u="none" strike="noStrike" cap="none" normalizeH="0" baseline="0" smtClean="0">
            <a:ln>
              <a:noFill/>
            </a:ln>
            <a:solidFill>
              <a:srgbClr val="FFFFFF"/>
            </a:solidFill>
            <a:effectLst/>
            <a:latin typeface="Arial" charset="0"/>
          </a:defRPr>
        </a:defPPr>
      </a:lstStyle>
    </a:lnDef>
  </a:objectDefaults>
  <a:extraClrSchemeLst>
    <a:extraClrScheme>
      <a:clrScheme name="Red Smok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Red Smok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Red Smok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Red Smok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Red Smok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 Smoke</Template>
  <TotalTime>3865</TotalTime>
  <Words>2378</Words>
  <Application>Microsoft Office PowerPoint</Application>
  <PresentationFormat>On-screen Show (4:3)</PresentationFormat>
  <Paragraphs>275</Paragraphs>
  <Slides>50</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Arial</vt:lpstr>
      <vt:lpstr>Times New Roman</vt:lpstr>
      <vt:lpstr>Arial Unicode MS</vt:lpstr>
      <vt:lpstr>Calibri</vt:lpstr>
      <vt:lpstr>Papyrus</vt:lpstr>
      <vt:lpstr>Crimes Times Six</vt:lpstr>
      <vt:lpstr>Candara</vt:lpstr>
      <vt:lpstr>Abaddon™</vt:lpstr>
      <vt:lpstr>Berlin Sans FB Demi</vt:lpstr>
      <vt:lpstr>Tape Loop</vt:lpstr>
      <vt:lpstr>Trajanus Roman</vt:lpstr>
      <vt:lpstr>Bloody</vt:lpstr>
      <vt:lpstr>Wingdings</vt:lpstr>
      <vt:lpstr>Bradley Hand ITC</vt:lpstr>
      <vt:lpstr>Red Smoke</vt:lpstr>
      <vt:lpstr>PowerPoint Presentation</vt:lpstr>
      <vt:lpstr>The Four Horses &amp; Riders (6:1-8; cf. Zech. 1:7-11; 6:1-8)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Four Horsemen</vt:lpstr>
      <vt:lpstr>The Four Horsemen</vt:lpstr>
      <vt:lpstr>The Four Horsemen</vt:lpstr>
      <vt:lpstr>FIFTH SEAL (6:9-11)</vt:lpstr>
      <vt:lpstr>FIFTH SEAL (6:9-11)</vt:lpstr>
      <vt:lpstr>Triumph &amp; Tragedy (v. 11)</vt:lpstr>
      <vt:lpstr>SIXTH SEAL (6:12-17)</vt:lpstr>
      <vt:lpstr>SIXTH SEAL (6:12-17)</vt:lpstr>
      <vt:lpstr>Some Lessons:</vt:lpstr>
      <vt:lpstr>The Redeemed</vt:lpstr>
      <vt:lpstr>Review</vt:lpstr>
      <vt:lpstr>Review</vt:lpstr>
      <vt:lpstr>Review</vt:lpstr>
      <vt:lpstr>Review</vt:lpstr>
      <vt:lpstr>Preparation for Retribution &amp; Protection (7:1-3)</vt:lpstr>
      <vt:lpstr>Revelation 7:1-3</vt:lpstr>
      <vt:lpstr>PowerPoint Presentation</vt:lpstr>
      <vt:lpstr>Identifying the 144,000</vt:lpstr>
      <vt:lpstr>The Text Does Not Teach</vt:lpstr>
      <vt:lpstr>Theory 1</vt:lpstr>
      <vt:lpstr>Question about Theory 1</vt:lpstr>
      <vt:lpstr>Theory 2 </vt:lpstr>
      <vt:lpstr>Questions for Theory 2</vt:lpstr>
      <vt:lpstr>A Possible 3rd Approach</vt:lpstr>
      <vt:lpstr>This approach</vt:lpstr>
      <vt:lpstr>This approach</vt:lpstr>
      <vt:lpstr>144,000 of 14:1-5 (Christians)</vt:lpstr>
      <vt:lpstr>Where are OT saints ever referred to as the “firstfruits”?</vt:lpstr>
      <vt:lpstr>PowerPoint Presentation</vt:lpstr>
      <vt:lpstr>12 Tribes of Israel (7:5-8)</vt:lpstr>
      <vt:lpstr>Triumphant Saints (7:9-17)</vt:lpstr>
      <vt:lpstr>Heavenly Chorus (7:11, 12)</vt:lpstr>
      <vt:lpstr>Identification of the “Great Multitude” (7:13-17)</vt:lpstr>
      <vt:lpstr>Identification of the “Great Multitude” (7:13-17)</vt:lpstr>
      <vt:lpstr>Regaining What Was Lost From Eden (7:15)</vt:lpstr>
      <vt:lpstr>Regaining What Was Lost From Eden (7:15)</vt:lpstr>
      <vt:lpstr>PowerPoint Presentation</vt:lpstr>
      <vt:lpstr>Divine Protection &amp; Comfort (7:16, 17)</vt:lpstr>
      <vt:lpstr>PowerPoint Presentation</vt:lpstr>
      <vt:lpstr>The Seventh Seal (8:1-5)</vt:lpstr>
      <vt:lpstr>Lessons:</vt:lpstr>
    </vt:vector>
  </TitlesOfParts>
  <Company>church of Christ</Company>
  <LinksUpToDate>false</LinksUpToDate>
  <SharedDoc>false</SharedDoc>
  <HyperlinkBase>www.revelationandcreation.com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Seals</dc:title>
  <dc:subject>Revelation 6-8</dc:subject>
  <dc:creator>Steven J. Wallace</dc:creator>
  <cp:keywords>Commentary on Revelation, ppt, powerpoint, charts, revelation</cp:keywords>
  <cp:lastModifiedBy>Steven J. Wallace</cp:lastModifiedBy>
  <cp:revision>109</cp:revision>
  <dcterms:created xsi:type="dcterms:W3CDTF">2003-03-28T05:23:03Z</dcterms:created>
  <dcterms:modified xsi:type="dcterms:W3CDTF">2015-04-27T03:12:18Z</dcterms:modified>
</cp:coreProperties>
</file>